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802" r:id="rId2"/>
    <p:sldId id="929" r:id="rId3"/>
    <p:sldId id="3360" r:id="rId4"/>
    <p:sldId id="3409" r:id="rId5"/>
    <p:sldId id="3422" r:id="rId6"/>
    <p:sldId id="3430" r:id="rId7"/>
    <p:sldId id="3427" r:id="rId8"/>
    <p:sldId id="3428" r:id="rId9"/>
    <p:sldId id="3429" r:id="rId10"/>
    <p:sldId id="3439" r:id="rId11"/>
    <p:sldId id="3401" r:id="rId12"/>
    <p:sldId id="3389" r:id="rId13"/>
    <p:sldId id="3406" r:id="rId14"/>
    <p:sldId id="3403" r:id="rId15"/>
    <p:sldId id="3423" r:id="rId16"/>
    <p:sldId id="3424" r:id="rId17"/>
    <p:sldId id="3437" r:id="rId18"/>
    <p:sldId id="3411" r:id="rId19"/>
    <p:sldId id="3436" r:id="rId20"/>
    <p:sldId id="3384" r:id="rId21"/>
    <p:sldId id="3377" r:id="rId22"/>
    <p:sldId id="3379" r:id="rId23"/>
    <p:sldId id="3404" r:id="rId24"/>
    <p:sldId id="3434" r:id="rId25"/>
    <p:sldId id="3431" r:id="rId26"/>
    <p:sldId id="3432" r:id="rId27"/>
    <p:sldId id="3425" r:id="rId28"/>
    <p:sldId id="3407" r:id="rId29"/>
    <p:sldId id="3435" r:id="rId30"/>
    <p:sldId id="3362" r:id="rId31"/>
    <p:sldId id="3426" r:id="rId32"/>
    <p:sldId id="995" r:id="rId33"/>
  </p:sldIdLst>
  <p:sldSz cx="12192000" cy="6858000"/>
  <p:notesSz cx="9939338" cy="6807200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0671EEA0-6841-4390-BE5E-A7EC46ADCE4E}">
          <p14:sldIdLst>
            <p14:sldId id="802"/>
          </p14:sldIdLst>
        </p14:section>
        <p14:section name="目录" id="{72AB3EA7-DB01-41DE-A8EC-53D0991C2991}">
          <p14:sldIdLst>
            <p14:sldId id="929"/>
            <p14:sldId id="3360"/>
            <p14:sldId id="3409"/>
            <p14:sldId id="3422"/>
            <p14:sldId id="3430"/>
            <p14:sldId id="3427"/>
            <p14:sldId id="3428"/>
            <p14:sldId id="3429"/>
            <p14:sldId id="3439"/>
            <p14:sldId id="3401"/>
            <p14:sldId id="3389"/>
            <p14:sldId id="3406"/>
            <p14:sldId id="3403"/>
            <p14:sldId id="3423"/>
            <p14:sldId id="3424"/>
            <p14:sldId id="3437"/>
            <p14:sldId id="3411"/>
            <p14:sldId id="3436"/>
            <p14:sldId id="3384"/>
            <p14:sldId id="3377"/>
            <p14:sldId id="3379"/>
            <p14:sldId id="3404"/>
            <p14:sldId id="3434"/>
            <p14:sldId id="3431"/>
            <p14:sldId id="3432"/>
            <p14:sldId id="3425"/>
            <p14:sldId id="3407"/>
            <p14:sldId id="3435"/>
            <p14:sldId id="3362"/>
            <p14:sldId id="3426"/>
          </p14:sldIdLst>
        </p14:section>
        <p14:section name="封底" id="{0A61932C-6640-4466-86BF-3FA95EA9B99E}">
          <p14:sldIdLst>
            <p14:sldId id="9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78">
          <p15:clr>
            <a:srgbClr val="A4A3A4"/>
          </p15:clr>
        </p15:guide>
        <p15:guide id="2" pos="380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2" name="作者" initials="A" lastIdx="1" clrIdx="1"/>
  <p:cmAuthor id="3" name="lenovo" initials="l" lastIdx="6" clrIdx="2"/>
  <p:cmAuthor id="10" name="SBW" initials="S" lastIdx="1" clrIdx="9"/>
  <p:cmAuthor id="4" name="Administrator" initials="A" lastIdx="4" clrIdx="3"/>
  <p:cmAuthor id="5" name="宋洁然" initials="宋" lastIdx="2" clrIdx="1"/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00B0F0"/>
    <a:srgbClr val="00B050"/>
    <a:srgbClr val="D9D9D9"/>
    <a:srgbClr val="F0F0F0"/>
    <a:srgbClr val="EBB8B8"/>
    <a:srgbClr val="7F7F7F"/>
    <a:srgbClr val="F2F2F2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5" autoAdjust="0"/>
    <p:restoredTop sz="95000" autoAdjust="0"/>
  </p:normalViewPr>
  <p:slideViewPr>
    <p:cSldViewPr snapToGrid="0" showGuides="1">
      <p:cViewPr varScale="1">
        <p:scale>
          <a:sx n="119" d="100"/>
          <a:sy n="119" d="100"/>
        </p:scale>
        <p:origin x="246" y="114"/>
      </p:cViewPr>
      <p:guideLst>
        <p:guide orient="horz" pos="1878"/>
        <p:guide pos="3805"/>
      </p:guideLst>
    </p:cSldViewPr>
  </p:slideViewPr>
  <p:outlineViewPr>
    <p:cViewPr>
      <p:scale>
        <a:sx n="33" d="100"/>
        <a:sy n="33" d="100"/>
      </p:scale>
      <p:origin x="0" y="-961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046" cy="3403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9992" y="0"/>
            <a:ext cx="4307046" cy="3403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C2729-C10F-4739-89BB-A882E6DEE00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65659"/>
            <a:ext cx="4307046" cy="3403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6" cy="3403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45856-6F34-4935-B4EC-CBB8034E9F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046" cy="3403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0568" y="0"/>
            <a:ext cx="4307046" cy="3403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D96FF-C7EF-4F75-BE30-B90F9789050C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00602" y="511175"/>
            <a:ext cx="4538133" cy="2552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934" y="3233420"/>
            <a:ext cx="7951470" cy="3063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65265"/>
            <a:ext cx="4307046" cy="3403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0568" y="6465265"/>
            <a:ext cx="4307046" cy="3403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2DBF1-FEE4-4F7F-BFDB-CF55B140DF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38662" cy="255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38662" cy="255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2DBF1-FEE4-4F7F-BFDB-CF55B140DF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20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00338" y="511175"/>
            <a:ext cx="4538662" cy="25527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三一集团的挖机事业部的内部服务人员使用系统，输入</a:t>
            </a:r>
            <a:r>
              <a:rPr lang="en-US" altLang="zh-CN" dirty="0"/>
              <a:t>VIN</a:t>
            </a:r>
            <a:r>
              <a:rPr lang="zh-CN" altLang="en-US" dirty="0"/>
              <a:t>，到达实车</a:t>
            </a:r>
            <a:r>
              <a:rPr lang="en-US" altLang="zh-CN" dirty="0"/>
              <a:t>BOM</a:t>
            </a:r>
            <a:r>
              <a:rPr lang="zh-CN" altLang="en-US" dirty="0"/>
              <a:t>，展开服务结构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2DBF1-FEE4-4F7F-BFDB-CF55B140DF5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49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459420"/>
            <a:ext cx="12192000" cy="44015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2451" y="3127704"/>
            <a:ext cx="11116659" cy="1689179"/>
          </a:xfrm>
        </p:spPr>
        <p:txBody>
          <a:bodyPr anchor="ctr"/>
          <a:lstStyle>
            <a:lvl1pPr algn="r">
              <a:defRPr sz="4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4051" y="4950526"/>
            <a:ext cx="9715500" cy="586047"/>
          </a:xfrm>
        </p:spPr>
        <p:txBody>
          <a:bodyPr/>
          <a:lstStyle>
            <a:lvl1pPr marL="0" indent="0" algn="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0" name="文本占位符 9" descr="2019/01/14"/>
          <p:cNvSpPr>
            <a:spLocks noGrp="1"/>
          </p:cNvSpPr>
          <p:nvPr>
            <p:ph type="body" sz="quarter" idx="10" hasCustomPrompt="1"/>
          </p:nvPr>
        </p:nvSpPr>
        <p:spPr>
          <a:xfrm>
            <a:off x="8171545" y="6096004"/>
            <a:ext cx="3468007" cy="319315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2019.01.14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37339"/>
            <a:ext cx="12192000" cy="444742"/>
          </a:xfrm>
          <a:prstGeom prst="rect">
            <a:avLst/>
          </a:prstGeom>
        </p:spPr>
      </p:pic>
      <p:pic>
        <p:nvPicPr>
          <p:cNvPr id="4" name="图片 3" descr="3、HELI 让世界更合力（英文1）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005" y="588010"/>
            <a:ext cx="4999990" cy="1007110"/>
          </a:xfrm>
          <a:prstGeom prst="rect">
            <a:avLst/>
          </a:prstGeom>
        </p:spPr>
      </p:pic>
      <p:pic>
        <p:nvPicPr>
          <p:cNvPr id="5" name="图片 4" descr="D:\桌面\图片1.png图片1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65" y="782918"/>
            <a:ext cx="4215160" cy="12744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82918"/>
            <a:ext cx="6451947" cy="507813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56865" y="2181412"/>
            <a:ext cx="4215160" cy="36875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889" y="669365"/>
            <a:ext cx="11146221" cy="10213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96351" y="6438905"/>
            <a:ext cx="2743200" cy="282575"/>
          </a:xfrm>
        </p:spPr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:\桌面\图片1.png图片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07235" y="2193925"/>
            <a:ext cx="7295976" cy="1530350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gradFill>
                  <a:gsLst>
                    <a:gs pos="0">
                      <a:srgbClr val="FFFDF4"/>
                    </a:gs>
                    <a:gs pos="100000">
                      <a:srgbClr val="FFF09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Thanks!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90F1EF7-EF34-4E42-B4AA-5F5BF611ABDD}" type="datetime1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FC5D979-8F8C-4984-B4D7-59893ECE6E30}" type="datetime1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/>
          <p:cNvSpPr>
            <a:spLocks noGrp="1"/>
          </p:cNvSpPr>
          <p:nvPr>
            <p:ph type="pic" sz="quarter" idx="14"/>
          </p:nvPr>
        </p:nvSpPr>
        <p:spPr>
          <a:xfrm>
            <a:off x="5340350" y="2558835"/>
            <a:ext cx="2084215" cy="2902463"/>
          </a:xfrm>
          <a:custGeom>
            <a:avLst/>
            <a:gdLst>
              <a:gd name="connsiteX0" fmla="*/ 0 w 2084215"/>
              <a:gd name="connsiteY0" fmla="*/ 0 h 2902463"/>
              <a:gd name="connsiteX1" fmla="*/ 2084215 w 2084215"/>
              <a:gd name="connsiteY1" fmla="*/ 0 h 2902463"/>
              <a:gd name="connsiteX2" fmla="*/ 2084215 w 2084215"/>
              <a:gd name="connsiteY2" fmla="*/ 2902463 h 2902463"/>
              <a:gd name="connsiteX3" fmla="*/ 0 w 2084215"/>
              <a:gd name="connsiteY3" fmla="*/ 2902463 h 290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4215" h="2902463">
                <a:moveTo>
                  <a:pt x="0" y="0"/>
                </a:moveTo>
                <a:lnTo>
                  <a:pt x="2084215" y="0"/>
                </a:lnTo>
                <a:lnTo>
                  <a:pt x="2084215" y="2902463"/>
                </a:lnTo>
                <a:lnTo>
                  <a:pt x="0" y="290246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06400" dist="254000" dir="2700000" algn="tl" rotWithShape="0">
              <a:schemeClr val="accent1">
                <a:lumMod val="7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buNone/>
              <a:defRPr lang="zh-CN" alt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5"/>
          </p:nvPr>
        </p:nvSpPr>
        <p:spPr>
          <a:xfrm>
            <a:off x="7802900" y="5181623"/>
            <a:ext cx="2122587" cy="3058098"/>
          </a:xfrm>
          <a:custGeom>
            <a:avLst/>
            <a:gdLst>
              <a:gd name="connsiteX0" fmla="*/ 0 w 2122587"/>
              <a:gd name="connsiteY0" fmla="*/ 0 h 3058098"/>
              <a:gd name="connsiteX1" fmla="*/ 2122587 w 2122587"/>
              <a:gd name="connsiteY1" fmla="*/ 0 h 3058098"/>
              <a:gd name="connsiteX2" fmla="*/ 2122587 w 2122587"/>
              <a:gd name="connsiteY2" fmla="*/ 3058098 h 3058098"/>
              <a:gd name="connsiteX3" fmla="*/ 0 w 2122587"/>
              <a:gd name="connsiteY3" fmla="*/ 3058098 h 3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2587" h="3058098">
                <a:moveTo>
                  <a:pt x="0" y="0"/>
                </a:moveTo>
                <a:lnTo>
                  <a:pt x="2122587" y="0"/>
                </a:lnTo>
                <a:lnTo>
                  <a:pt x="2122587" y="3058098"/>
                </a:lnTo>
                <a:lnTo>
                  <a:pt x="0" y="305809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06400" dist="254000" dir="2700000" algn="tl" rotWithShape="0">
              <a:schemeClr val="accent1">
                <a:lumMod val="7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buNone/>
              <a:defRPr lang="zh-CN" alt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16"/>
          </p:nvPr>
        </p:nvSpPr>
        <p:spPr>
          <a:xfrm>
            <a:off x="7803421" y="1826287"/>
            <a:ext cx="2117145" cy="3058098"/>
          </a:xfrm>
          <a:custGeom>
            <a:avLst/>
            <a:gdLst>
              <a:gd name="connsiteX0" fmla="*/ 0 w 2117145"/>
              <a:gd name="connsiteY0" fmla="*/ 0 h 3058098"/>
              <a:gd name="connsiteX1" fmla="*/ 2117145 w 2117145"/>
              <a:gd name="connsiteY1" fmla="*/ 0 h 3058098"/>
              <a:gd name="connsiteX2" fmla="*/ 2117145 w 2117145"/>
              <a:gd name="connsiteY2" fmla="*/ 3058098 h 3058098"/>
              <a:gd name="connsiteX3" fmla="*/ 0 w 2117145"/>
              <a:gd name="connsiteY3" fmla="*/ 3058098 h 3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7145" h="3058098">
                <a:moveTo>
                  <a:pt x="0" y="0"/>
                </a:moveTo>
                <a:lnTo>
                  <a:pt x="2117145" y="0"/>
                </a:lnTo>
                <a:lnTo>
                  <a:pt x="2117145" y="3058098"/>
                </a:lnTo>
                <a:lnTo>
                  <a:pt x="0" y="305809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06400" dist="254000" dir="2700000" algn="tl" rotWithShape="0">
              <a:schemeClr val="accent1">
                <a:lumMod val="7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buNone/>
              <a:defRPr lang="zh-CN" alt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7"/>
          </p:nvPr>
        </p:nvSpPr>
        <p:spPr>
          <a:xfrm>
            <a:off x="7803422" y="-1529049"/>
            <a:ext cx="2117146" cy="3058098"/>
          </a:xfrm>
          <a:custGeom>
            <a:avLst/>
            <a:gdLst>
              <a:gd name="connsiteX0" fmla="*/ 0 w 2117146"/>
              <a:gd name="connsiteY0" fmla="*/ 0 h 3058098"/>
              <a:gd name="connsiteX1" fmla="*/ 2117146 w 2117146"/>
              <a:gd name="connsiteY1" fmla="*/ 0 h 3058098"/>
              <a:gd name="connsiteX2" fmla="*/ 2117146 w 2117146"/>
              <a:gd name="connsiteY2" fmla="*/ 3058098 h 3058098"/>
              <a:gd name="connsiteX3" fmla="*/ 0 w 2117146"/>
              <a:gd name="connsiteY3" fmla="*/ 3058098 h 3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7146" h="3058098">
                <a:moveTo>
                  <a:pt x="0" y="0"/>
                </a:moveTo>
                <a:lnTo>
                  <a:pt x="2117146" y="0"/>
                </a:lnTo>
                <a:lnTo>
                  <a:pt x="2117146" y="3058098"/>
                </a:lnTo>
                <a:lnTo>
                  <a:pt x="0" y="305809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06400" dist="254000" dir="2700000" algn="tl" rotWithShape="0">
              <a:schemeClr val="accent1">
                <a:lumMod val="7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buNone/>
              <a:defRPr lang="zh-CN" alt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5" name="图片占位符 34"/>
          <p:cNvSpPr>
            <a:spLocks noGrp="1"/>
          </p:cNvSpPr>
          <p:nvPr>
            <p:ph type="pic" sz="quarter" idx="18"/>
          </p:nvPr>
        </p:nvSpPr>
        <p:spPr>
          <a:xfrm>
            <a:off x="10298901" y="-385201"/>
            <a:ext cx="2183464" cy="3052484"/>
          </a:xfrm>
          <a:custGeom>
            <a:avLst/>
            <a:gdLst>
              <a:gd name="connsiteX0" fmla="*/ 0 w 2183464"/>
              <a:gd name="connsiteY0" fmla="*/ 0 h 3052484"/>
              <a:gd name="connsiteX1" fmla="*/ 2183464 w 2183464"/>
              <a:gd name="connsiteY1" fmla="*/ 0 h 3052484"/>
              <a:gd name="connsiteX2" fmla="*/ 2183464 w 2183464"/>
              <a:gd name="connsiteY2" fmla="*/ 3052484 h 3052484"/>
              <a:gd name="connsiteX3" fmla="*/ 0 w 2183464"/>
              <a:gd name="connsiteY3" fmla="*/ 3052484 h 305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3464" h="3052484">
                <a:moveTo>
                  <a:pt x="0" y="0"/>
                </a:moveTo>
                <a:lnTo>
                  <a:pt x="2183464" y="0"/>
                </a:lnTo>
                <a:lnTo>
                  <a:pt x="2183464" y="3052484"/>
                </a:lnTo>
                <a:lnTo>
                  <a:pt x="0" y="305248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06400" dist="254000" dir="2700000" algn="tl" rotWithShape="0">
              <a:schemeClr val="accent1">
                <a:lumMod val="7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buNone/>
              <a:defRPr lang="zh-CN" alt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9"/>
          </p:nvPr>
        </p:nvSpPr>
        <p:spPr>
          <a:xfrm>
            <a:off x="10298898" y="2984500"/>
            <a:ext cx="2043777" cy="3058098"/>
          </a:xfrm>
          <a:custGeom>
            <a:avLst/>
            <a:gdLst>
              <a:gd name="connsiteX0" fmla="*/ 0 w 2043777"/>
              <a:gd name="connsiteY0" fmla="*/ 0 h 3058098"/>
              <a:gd name="connsiteX1" fmla="*/ 2043777 w 2043777"/>
              <a:gd name="connsiteY1" fmla="*/ 0 h 3058098"/>
              <a:gd name="connsiteX2" fmla="*/ 2043777 w 2043777"/>
              <a:gd name="connsiteY2" fmla="*/ 3058098 h 3058098"/>
              <a:gd name="connsiteX3" fmla="*/ 0 w 2043777"/>
              <a:gd name="connsiteY3" fmla="*/ 3058098 h 3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3777" h="3058098">
                <a:moveTo>
                  <a:pt x="0" y="0"/>
                </a:moveTo>
                <a:lnTo>
                  <a:pt x="2043777" y="0"/>
                </a:lnTo>
                <a:lnTo>
                  <a:pt x="2043777" y="3058098"/>
                </a:lnTo>
                <a:lnTo>
                  <a:pt x="0" y="305809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06400" dist="254000" dir="2700000" algn="tl" rotWithShape="0">
              <a:schemeClr val="accent1">
                <a:lumMod val="7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buNone/>
              <a:defRPr lang="zh-CN" alt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BFBE94-736D-4F3C-8843-2598E46A002E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0C3516-1732-405E-BFEB-FAF803AA32D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3"/>
          </p:nvPr>
        </p:nvSpPr>
        <p:spPr>
          <a:xfrm>
            <a:off x="5340350" y="-775677"/>
            <a:ext cx="2079814" cy="3058098"/>
          </a:xfrm>
          <a:custGeom>
            <a:avLst/>
            <a:gdLst>
              <a:gd name="connsiteX0" fmla="*/ 0 w 2079814"/>
              <a:gd name="connsiteY0" fmla="*/ 0 h 3058098"/>
              <a:gd name="connsiteX1" fmla="*/ 2079814 w 2079814"/>
              <a:gd name="connsiteY1" fmla="*/ 0 h 3058098"/>
              <a:gd name="connsiteX2" fmla="*/ 2079814 w 2079814"/>
              <a:gd name="connsiteY2" fmla="*/ 3058098 h 3058098"/>
              <a:gd name="connsiteX3" fmla="*/ 0 w 2079814"/>
              <a:gd name="connsiteY3" fmla="*/ 3058098 h 3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814" h="3058098">
                <a:moveTo>
                  <a:pt x="0" y="0"/>
                </a:moveTo>
                <a:lnTo>
                  <a:pt x="2079814" y="0"/>
                </a:lnTo>
                <a:lnTo>
                  <a:pt x="2079814" y="3058098"/>
                </a:lnTo>
                <a:lnTo>
                  <a:pt x="0" y="305809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06400" dist="254000" dir="2700000" algn="tl" rotWithShape="0">
              <a:schemeClr val="accent1">
                <a:lumMod val="75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buNone/>
              <a:defRPr lang="zh-CN" alt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5860" y="476250"/>
            <a:ext cx="1583055" cy="1816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03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标题&amp;主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32740"/>
            <a:ext cx="143510" cy="521970"/>
          </a:xfrm>
          <a:prstGeom prst="rect">
            <a:avLst/>
          </a:prstGeom>
          <a:solidFill>
            <a:srgbClr val="E6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6970ED-A375-4F6C-9E06-FEBB6020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0" y="332740"/>
            <a:ext cx="10008000" cy="521970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EE010B-9C5A-4631-B066-DC1AAE2F61F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3599" y="1163151"/>
            <a:ext cx="11146221" cy="53105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599" y="332740"/>
            <a:ext cx="11146221" cy="521970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3599" y="1163151"/>
            <a:ext cx="5496911" cy="531058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206629"/>
            <a:ext cx="5496909" cy="526711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332740"/>
            <a:ext cx="143510" cy="521970"/>
          </a:xfrm>
          <a:prstGeom prst="rect">
            <a:avLst/>
          </a:prstGeom>
          <a:solidFill>
            <a:srgbClr val="E6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891" y="1039907"/>
            <a:ext cx="11146219" cy="231289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891" y="3602038"/>
            <a:ext cx="111462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889" y="687294"/>
            <a:ext cx="11146221" cy="10588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2889" y="1950860"/>
            <a:ext cx="11146221" cy="409575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92" y="902915"/>
            <a:ext cx="11158917" cy="2852737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0192" y="4033651"/>
            <a:ext cx="1115891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64" y="709289"/>
            <a:ext cx="11112244" cy="8239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6865" y="1681163"/>
            <a:ext cx="54407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56865" y="2647575"/>
            <a:ext cx="5440711" cy="33946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4969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647575"/>
            <a:ext cx="5496908" cy="33946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889" y="1015961"/>
            <a:ext cx="11146221" cy="85398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65" y="781092"/>
            <a:ext cx="4215160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76942"/>
            <a:ext cx="6485921" cy="51875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56865" y="2057399"/>
            <a:ext cx="4215160" cy="388915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FB96D31A-A77A-4EC4-8F24-456D8ABE8A87}" type="datetime1">
              <a:rPr lang="zh-CN" altLang="en-US" smtClean="0"/>
              <a:t>2023/8/18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2889" y="365127"/>
            <a:ext cx="1008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889" y="1156997"/>
            <a:ext cx="11146221" cy="5165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25911" y="6473740"/>
            <a:ext cx="2743200" cy="2477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18828-406A-4F07-8381-C308575907B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 descr="D:\（HELI）\（★）LOGO 、二维码\合力新LOGO和标准组合\合力新LOGO和标准组合\3、HELI 让世界更合力（英文1）.png3、HELI 让世界更合力（英文1）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12730" y="497205"/>
            <a:ext cx="1186180" cy="2571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546D196-6B9F-414F-958E-5E3BAD5EF252}"/>
              </a:ext>
            </a:extLst>
          </p:cNvPr>
          <p:cNvSpPr/>
          <p:nvPr userDrawn="1"/>
        </p:nvSpPr>
        <p:spPr>
          <a:xfrm>
            <a:off x="0" y="332740"/>
            <a:ext cx="143510" cy="521970"/>
          </a:xfrm>
          <a:prstGeom prst="rect">
            <a:avLst/>
          </a:prstGeom>
          <a:solidFill>
            <a:srgbClr val="E6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52910" y="1984704"/>
            <a:ext cx="11116659" cy="1689179"/>
          </a:xfrm>
        </p:spPr>
        <p:txBody>
          <a:bodyPr>
            <a:normAutofit fontScale="90000"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5300" b="1" dirty="0">
                <a:gradFill>
                  <a:gsLst>
                    <a:gs pos="0">
                      <a:srgbClr val="FFFDF4"/>
                    </a:gs>
                    <a:gs pos="100000">
                      <a:srgbClr val="FFF09F"/>
                    </a:gs>
                  </a:gsLst>
                  <a:lin ang="5400000" scaled="0"/>
                </a:gradFill>
              </a:rPr>
              <a:t>合力后市场项目</a:t>
            </a:r>
            <a:br>
              <a:rPr lang="zh-CN" altLang="en-US" b="1">
                <a:gradFill>
                  <a:gsLst>
                    <a:gs pos="0">
                      <a:srgbClr val="FFFDF4"/>
                    </a:gs>
                    <a:gs pos="100000">
                      <a:srgbClr val="FFF09F"/>
                    </a:gs>
                  </a:gsLst>
                  <a:lin ang="5400000" scaled="0"/>
                </a:gradFill>
                <a:sym typeface="+mn-ea"/>
              </a:rPr>
            </a:br>
            <a:r>
              <a:rPr lang="zh-CN" altLang="en-US" sz="3600" b="1">
                <a:gradFill>
                  <a:gsLst>
                    <a:gs pos="0">
                      <a:srgbClr val="FFFDF4"/>
                    </a:gs>
                    <a:gs pos="100000">
                      <a:srgbClr val="FFF09F"/>
                    </a:gs>
                  </a:gsLst>
                  <a:lin ang="5400000" scaled="0"/>
                </a:gradFill>
                <a:sym typeface="+mn-ea"/>
              </a:rPr>
              <a:t>数据模块</a:t>
            </a:r>
            <a:r>
              <a:rPr lang="en-US" altLang="zh-CN" sz="3600" b="1">
                <a:gradFill>
                  <a:gsLst>
                    <a:gs pos="0">
                      <a:srgbClr val="FFFDF4"/>
                    </a:gs>
                    <a:gs pos="100000">
                      <a:srgbClr val="FFF09F"/>
                    </a:gs>
                  </a:gsLst>
                  <a:lin ang="5400000" scaled="0"/>
                </a:gradFill>
                <a:sym typeface="+mn-ea"/>
              </a:rPr>
              <a:t>-EPC</a:t>
            </a:r>
            <a:r>
              <a:rPr lang="zh-CN" altLang="en-US" sz="3600" b="1">
                <a:gradFill>
                  <a:gsLst>
                    <a:gs pos="0">
                      <a:srgbClr val="FFFDF4"/>
                    </a:gs>
                    <a:gs pos="100000">
                      <a:srgbClr val="FFF09F"/>
                    </a:gs>
                  </a:gsLst>
                  <a:lin ang="5400000" scaled="0"/>
                </a:gradFill>
                <a:sym typeface="+mn-ea"/>
              </a:rPr>
              <a:t>解决方案</a:t>
            </a:r>
            <a:endParaRPr lang="zh-CN" altLang="en-US" sz="3600" dirty="0">
              <a:gradFill>
                <a:gsLst>
                  <a:gs pos="0">
                    <a:srgbClr val="FFFDF4"/>
                  </a:gs>
                  <a:gs pos="100000">
                    <a:srgbClr val="FFF09F"/>
                  </a:gs>
                </a:gsLst>
                <a:lin ang="5400000" scaled="0"/>
              </a:gradFill>
              <a:sym typeface="+mn-ea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553085" y="4102100"/>
            <a:ext cx="3296285" cy="586105"/>
          </a:xfrm>
        </p:spPr>
        <p:txBody>
          <a:bodyPr/>
          <a:lstStyle/>
          <a:p>
            <a:pPr algn="l"/>
            <a:r>
              <a:rPr lang="zh-CN" altLang="en-US" sz="2000" dirty="0">
                <a:gradFill>
                  <a:gsLst>
                    <a:gs pos="0">
                      <a:srgbClr val="FFFDF4"/>
                    </a:gs>
                    <a:gs pos="100000">
                      <a:srgbClr val="FFF09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合力后市场项目组</a:t>
            </a:r>
          </a:p>
        </p:txBody>
      </p:sp>
      <p:sp>
        <p:nvSpPr>
          <p:cNvPr id="3" name="副标题 3"/>
          <p:cNvSpPr/>
          <p:nvPr/>
        </p:nvSpPr>
        <p:spPr>
          <a:xfrm>
            <a:off x="553085" y="4540885"/>
            <a:ext cx="3296285" cy="58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gradFill>
                  <a:gsLst>
                    <a:gs pos="0">
                      <a:srgbClr val="FFFDF4"/>
                    </a:gs>
                    <a:gs pos="100000">
                      <a:srgbClr val="FFF09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2023/7/27</a:t>
            </a:r>
            <a:endParaRPr lang="zh-CN" altLang="en-US" sz="2000" dirty="0">
              <a:gradFill>
                <a:gsLst>
                  <a:gs pos="0">
                    <a:srgbClr val="FFFDF4"/>
                  </a:gs>
                  <a:gs pos="100000">
                    <a:srgbClr val="FFF09F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B4041-A55C-58C8-F8F6-51E59FEE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产品目录管理</a:t>
            </a:r>
            <a:r>
              <a:rPr lang="en-US" altLang="zh-CN" dirty="0"/>
              <a:t>-</a:t>
            </a:r>
            <a:r>
              <a:rPr lang="zh-CN" altLang="en-US" dirty="0"/>
              <a:t>用户界面案例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4C42A-810D-3A96-DAA0-C4023565BD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未来合力</a:t>
            </a:r>
            <a:r>
              <a:rPr lang="en-US" altLang="zh-CN" dirty="0"/>
              <a:t>EPC</a:t>
            </a:r>
            <a:r>
              <a:rPr lang="zh-CN" altLang="en-US" dirty="0"/>
              <a:t>产品目录示例</a:t>
            </a:r>
            <a:r>
              <a:rPr lang="en-US" altLang="zh-CN" dirty="0"/>
              <a:t>—</a:t>
            </a:r>
            <a:r>
              <a:rPr lang="zh-CN" altLang="en-US" dirty="0"/>
              <a:t>具体车型（带配置号）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89C112-21DA-3182-2015-F0901F7C1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1"/>
          <a:stretch/>
        </p:blipFill>
        <p:spPr>
          <a:xfrm>
            <a:off x="373599" y="1576390"/>
            <a:ext cx="8474902" cy="46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2126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A2E10-8EAF-F7CB-9CF4-9FE09559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车型服务结构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1343FD-458C-349D-131C-F4410781E6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构建面向服务视角的实车服务结构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Windchill</a:t>
            </a:r>
            <a:r>
              <a:rPr lang="zh-CN" altLang="en-US" dirty="0"/>
              <a:t>系统中构建实车服务结构及关联数据</a:t>
            </a:r>
            <a:endParaRPr lang="en-US" altLang="zh-CN" dirty="0"/>
          </a:p>
          <a:p>
            <a:r>
              <a:rPr lang="en-US" altLang="zh-CN" dirty="0"/>
              <a:t>EPC</a:t>
            </a:r>
            <a:r>
              <a:rPr lang="zh-CN" altLang="en-US" dirty="0"/>
              <a:t>中显示实车服务结构</a:t>
            </a:r>
            <a:endParaRPr lang="en-US" altLang="zh-CN" dirty="0"/>
          </a:p>
          <a:p>
            <a:r>
              <a:rPr lang="zh-CN" altLang="en-US" dirty="0"/>
              <a:t>根据不同的产品系列定义标准的第一级服务结构（建议）</a:t>
            </a:r>
            <a:endParaRPr lang="en-US" altLang="zh-CN" dirty="0"/>
          </a:p>
          <a:p>
            <a:r>
              <a:rPr lang="zh-CN" altLang="en-US" dirty="0"/>
              <a:t>服务部件由</a:t>
            </a:r>
            <a:r>
              <a:rPr lang="en-US" altLang="zh-CN" dirty="0"/>
              <a:t>SBOM</a:t>
            </a:r>
            <a:r>
              <a:rPr lang="zh-CN" altLang="en-US" dirty="0"/>
              <a:t>作为数据源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B79F28-BCD1-4BA1-BBC8-FEBB4D98D32E}"/>
              </a:ext>
            </a:extLst>
          </p:cNvPr>
          <p:cNvSpPr/>
          <p:nvPr/>
        </p:nvSpPr>
        <p:spPr>
          <a:xfrm>
            <a:off x="373599" y="4227803"/>
            <a:ext cx="1584000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车型服务结构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0BD68D1-0494-421E-A16C-DD95FB17F7FF}"/>
              </a:ext>
            </a:extLst>
          </p:cNvPr>
          <p:cNvSpPr/>
          <p:nvPr/>
        </p:nvSpPr>
        <p:spPr>
          <a:xfrm>
            <a:off x="1435585" y="4922955"/>
            <a:ext cx="1584000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可服务系统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5B9F804-42D0-405C-AB79-893229DAA6AB}"/>
              </a:ext>
            </a:extLst>
          </p:cNvPr>
          <p:cNvSpPr/>
          <p:nvPr/>
        </p:nvSpPr>
        <p:spPr>
          <a:xfrm>
            <a:off x="2535811" y="5698286"/>
            <a:ext cx="1584000" cy="54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可服务部件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38902731-E2E1-413A-8368-5CF8AFF83C65}"/>
              </a:ext>
            </a:extLst>
          </p:cNvPr>
          <p:cNvCxnSpPr>
            <a:cxnSpLocks/>
            <a:stCxn id="4" idx="2"/>
            <a:endCxn id="14" idx="1"/>
          </p:cNvCxnSpPr>
          <p:nvPr/>
        </p:nvCxnSpPr>
        <p:spPr>
          <a:xfrm rot="16200000" flipH="1">
            <a:off x="1088016" y="4845386"/>
            <a:ext cx="425152" cy="2699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4A81BE92-9BA4-481F-9AEA-EB50F9975461}"/>
              </a:ext>
            </a:extLst>
          </p:cNvPr>
          <p:cNvCxnSpPr>
            <a:stCxn id="14" idx="2"/>
            <a:endCxn id="15" idx="1"/>
          </p:cNvCxnSpPr>
          <p:nvPr/>
        </p:nvCxnSpPr>
        <p:spPr>
          <a:xfrm rot="16200000" flipH="1">
            <a:off x="2129033" y="5561507"/>
            <a:ext cx="505331" cy="3082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0195D101-2760-41CD-B2AC-C69A5CB4CD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0" t="775" r="4156" b="3393"/>
          <a:stretch/>
        </p:blipFill>
        <p:spPr>
          <a:xfrm>
            <a:off x="6140496" y="1203960"/>
            <a:ext cx="3092956" cy="50477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4AFE630-291A-4506-A2EF-941A27B23324}"/>
              </a:ext>
            </a:extLst>
          </p:cNvPr>
          <p:cNvSpPr/>
          <p:nvPr/>
        </p:nvSpPr>
        <p:spPr>
          <a:xfrm>
            <a:off x="7162800" y="5886120"/>
            <a:ext cx="2070652" cy="3521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国内叉车行业实例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6E267C-76B4-4887-AD23-D7E888BBA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38" y="1203960"/>
            <a:ext cx="2470277" cy="20702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181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A9217-2A27-3F99-6A32-A58C4D08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车型服务结构搜索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7A3022-A426-4938-8D35-98E54C0594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VIN</a:t>
            </a:r>
            <a:r>
              <a:rPr lang="zh-CN" altLang="en-US" dirty="0"/>
              <a:t>上下文的服务结构搜索，提升服务人员数据检索效率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D54141-7A03-321F-5ACE-DCE233F80A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0053" y="1654865"/>
            <a:ext cx="3456586" cy="4633607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1"/>
            </a:solidFill>
            <a:miter lim="800000"/>
          </a:ln>
          <a:effectLst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35E5B1B-0E07-942E-CBBA-5155C649EDFE}"/>
              </a:ext>
            </a:extLst>
          </p:cNvPr>
          <p:cNvSpPr/>
          <p:nvPr/>
        </p:nvSpPr>
        <p:spPr>
          <a:xfrm>
            <a:off x="4088153" y="1969191"/>
            <a:ext cx="1136127" cy="3210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4AEC27F-BE91-4F59-948A-486AD613FB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99" y="1654865"/>
            <a:ext cx="2730000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1"/>
            </a:solidFill>
            <a:miter lim="800000"/>
          </a:ln>
          <a:effectLst/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CD5E93F-F12C-497F-9B72-ADD43AF29955}"/>
              </a:ext>
            </a:extLst>
          </p:cNvPr>
          <p:cNvSpPr/>
          <p:nvPr/>
        </p:nvSpPr>
        <p:spPr>
          <a:xfrm>
            <a:off x="373599" y="1931753"/>
            <a:ext cx="552231" cy="283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880BA8E5-5036-4734-8B0F-12EFC9493493}"/>
              </a:ext>
            </a:extLst>
          </p:cNvPr>
          <p:cNvSpPr/>
          <p:nvPr/>
        </p:nvSpPr>
        <p:spPr>
          <a:xfrm>
            <a:off x="1151320" y="1717154"/>
            <a:ext cx="1261680" cy="573124"/>
          </a:xfrm>
          <a:prstGeom prst="wedgeRectCallout">
            <a:avLst>
              <a:gd name="adj1" fmla="val -67694"/>
              <a:gd name="adj2" fmla="val 100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通过名称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模糊查询</a:t>
            </a:r>
          </a:p>
        </p:txBody>
      </p:sp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0E750A3A-0715-44AB-993C-43C9E1A5B263}"/>
              </a:ext>
            </a:extLst>
          </p:cNvPr>
          <p:cNvSpPr/>
          <p:nvPr/>
        </p:nvSpPr>
        <p:spPr>
          <a:xfrm>
            <a:off x="5411670" y="1671416"/>
            <a:ext cx="1261680" cy="573124"/>
          </a:xfrm>
          <a:prstGeom prst="wedgeRectCallout">
            <a:avLst>
              <a:gd name="adj1" fmla="val -62379"/>
              <a:gd name="adj2" fmla="val 32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通过编号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模糊查询</a:t>
            </a:r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B15C3D17-8E6E-2680-D7FB-754C9FC90B4D}"/>
              </a:ext>
            </a:extLst>
          </p:cNvPr>
          <p:cNvSpPr/>
          <p:nvPr/>
        </p:nvSpPr>
        <p:spPr>
          <a:xfrm>
            <a:off x="1496418" y="5045646"/>
            <a:ext cx="1607181" cy="397022"/>
          </a:xfrm>
          <a:prstGeom prst="wedgeRectCallout">
            <a:avLst>
              <a:gd name="adj1" fmla="val -40719"/>
              <a:gd name="adj2" fmla="val 767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高亮搜索结果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C47CF862-1C4A-43CE-941B-65DD96146ECE}"/>
              </a:ext>
            </a:extLst>
          </p:cNvPr>
          <p:cNvSpPr/>
          <p:nvPr/>
        </p:nvSpPr>
        <p:spPr>
          <a:xfrm>
            <a:off x="5778346" y="4686062"/>
            <a:ext cx="1607181" cy="397022"/>
          </a:xfrm>
          <a:prstGeom prst="wedgeRectCallout">
            <a:avLst>
              <a:gd name="adj1" fmla="val -40719"/>
              <a:gd name="adj2" fmla="val 767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高亮搜索结果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49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FEADF-8CA7-DA60-F43E-9405944B4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配件部件搜索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A0BF7BB-CCBF-4BAD-9195-C054ED2805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支持基于</a:t>
            </a:r>
            <a:r>
              <a:rPr lang="en-US" altLang="zh-CN" dirty="0"/>
              <a:t>VIN</a:t>
            </a:r>
            <a:r>
              <a:rPr lang="zh-CN" altLang="en-US" dirty="0"/>
              <a:t>上下文的物料编号的配件数据检索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B7BF09-BDAF-7839-3A9D-E25CBC2D5B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48" y="1567209"/>
            <a:ext cx="3618304" cy="4932000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1"/>
            </a:solidFill>
            <a:miter lim="800000"/>
          </a:ln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01A726-D467-171D-955A-07D37E077C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599" y="1567209"/>
            <a:ext cx="3198568" cy="4932000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1"/>
            </a:solidFill>
            <a:miter lim="800000"/>
          </a:ln>
          <a:effectLst/>
        </p:spPr>
      </p:pic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36D99AC2-9B00-2679-E09E-16385AFC1D89}"/>
              </a:ext>
            </a:extLst>
          </p:cNvPr>
          <p:cNvSpPr/>
          <p:nvPr/>
        </p:nvSpPr>
        <p:spPr>
          <a:xfrm>
            <a:off x="1247318" y="1600200"/>
            <a:ext cx="1132027" cy="326137"/>
          </a:xfrm>
          <a:prstGeom prst="wedgeRectCallout">
            <a:avLst>
              <a:gd name="adj1" fmla="val -21928"/>
              <a:gd name="adj2" fmla="val 1018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物料编号</a:t>
            </a: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CB4CBF44-E072-4EDE-8676-A3EE341FAB8E}"/>
              </a:ext>
            </a:extLst>
          </p:cNvPr>
          <p:cNvSpPr/>
          <p:nvPr/>
        </p:nvSpPr>
        <p:spPr>
          <a:xfrm>
            <a:off x="1575754" y="4181856"/>
            <a:ext cx="1607181" cy="565073"/>
          </a:xfrm>
          <a:prstGeom prst="wedgeRectCallout">
            <a:avLst>
              <a:gd name="adj1" fmla="val -40719"/>
              <a:gd name="adj2" fmla="val 767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高亮符合条件的组件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A89DC55-2D5C-4CB7-BBC0-7DD4F9B6DE9F}"/>
              </a:ext>
            </a:extLst>
          </p:cNvPr>
          <p:cNvSpPr/>
          <p:nvPr/>
        </p:nvSpPr>
        <p:spPr>
          <a:xfrm>
            <a:off x="3664456" y="4973914"/>
            <a:ext cx="477078" cy="22292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2CAA8-2666-F5A2-8488-93A0D867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配件清单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71333F24-6C21-4A67-ACDA-20D696E65D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以可服务部件为父项，显示配件清单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EDFABA-6E6A-4CFA-BBB9-12F140D6C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2"/>
          <a:stretch/>
        </p:blipFill>
        <p:spPr>
          <a:xfrm>
            <a:off x="373599" y="1616972"/>
            <a:ext cx="10492409" cy="4856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AC4AA95-63C6-4F35-A293-6F72B5AEC8DA}"/>
              </a:ext>
            </a:extLst>
          </p:cNvPr>
          <p:cNvSpPr/>
          <p:nvPr/>
        </p:nvSpPr>
        <p:spPr>
          <a:xfrm>
            <a:off x="6593840" y="2255520"/>
            <a:ext cx="4084320" cy="3952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B08895-83F9-41A1-9E26-790E63FF8B47}"/>
              </a:ext>
            </a:extLst>
          </p:cNvPr>
          <p:cNvSpPr/>
          <p:nvPr/>
        </p:nvSpPr>
        <p:spPr>
          <a:xfrm>
            <a:off x="4572000" y="2255520"/>
            <a:ext cx="1833992" cy="175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配件编号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配件名称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配件用量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配件缩略图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配件详情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可服务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109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2CAA8-2666-F5A2-8488-93A0D867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配件插图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71333F24-6C21-4A67-ACDA-20D696E65D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可服务配件的矢量图片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EDFABA-6E6A-4CFA-BBB9-12F140D6C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2"/>
          <a:stretch/>
        </p:blipFill>
        <p:spPr>
          <a:xfrm>
            <a:off x="373599" y="1616972"/>
            <a:ext cx="10492409" cy="4856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AC4AA95-63C6-4F35-A293-6F72B5AEC8DA}"/>
              </a:ext>
            </a:extLst>
          </p:cNvPr>
          <p:cNvSpPr/>
          <p:nvPr/>
        </p:nvSpPr>
        <p:spPr>
          <a:xfrm>
            <a:off x="373599" y="1930400"/>
            <a:ext cx="6108481" cy="4450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20E7D4-C210-440C-88E1-BFA23815C10C}"/>
              </a:ext>
            </a:extLst>
          </p:cNvPr>
          <p:cNvSpPr/>
          <p:nvPr/>
        </p:nvSpPr>
        <p:spPr>
          <a:xfrm>
            <a:off x="3474719" y="4607560"/>
            <a:ext cx="302895" cy="231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5F55AA17-9901-4462-8483-11153BECF49A}"/>
              </a:ext>
            </a:extLst>
          </p:cNvPr>
          <p:cNvSpPr/>
          <p:nvPr/>
        </p:nvSpPr>
        <p:spPr>
          <a:xfrm>
            <a:off x="3777614" y="4045356"/>
            <a:ext cx="1348106" cy="530264"/>
          </a:xfrm>
          <a:prstGeom prst="wedgeRectCallout">
            <a:avLst>
              <a:gd name="adj1" fmla="val -46251"/>
              <a:gd name="adj2" fmla="val 713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</a:rPr>
              <a:t>插图热点</a:t>
            </a:r>
            <a:br>
              <a:rPr lang="en-US" altLang="zh-CN" dirty="0">
                <a:solidFill>
                  <a:schemeClr val="bg1"/>
                </a:solidFill>
                <a:latin typeface="+mn-ea"/>
              </a:rPr>
            </a:br>
            <a:r>
              <a:rPr lang="zh-CN" altLang="en-US" dirty="0">
                <a:solidFill>
                  <a:schemeClr val="bg1"/>
                </a:solidFill>
                <a:latin typeface="+mn-ea"/>
              </a:rPr>
              <a:t>与配件关联</a:t>
            </a: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6B511B38-777B-44AE-889B-60B095FA0ACC}"/>
              </a:ext>
            </a:extLst>
          </p:cNvPr>
          <p:cNvSpPr/>
          <p:nvPr/>
        </p:nvSpPr>
        <p:spPr>
          <a:xfrm>
            <a:off x="4945750" y="2192482"/>
            <a:ext cx="1348106" cy="530264"/>
          </a:xfrm>
          <a:prstGeom prst="wedgeRectCallout">
            <a:avLst>
              <a:gd name="adj1" fmla="val 26001"/>
              <a:gd name="adj2" fmla="val -69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n-ea"/>
              </a:rPr>
              <a:t>支持</a:t>
            </a:r>
            <a:br>
              <a:rPr lang="en-US" altLang="zh-CN" dirty="0">
                <a:solidFill>
                  <a:schemeClr val="bg1"/>
                </a:solidFill>
                <a:latin typeface="+mn-ea"/>
              </a:rPr>
            </a:br>
            <a:r>
              <a:rPr lang="en-US" altLang="zh-CN" dirty="0">
                <a:solidFill>
                  <a:schemeClr val="bg1"/>
                </a:solidFill>
                <a:latin typeface="+mn-ea"/>
              </a:rPr>
              <a:t>SVG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切换</a:t>
            </a:r>
          </a:p>
        </p:txBody>
      </p:sp>
      <p:sp>
        <p:nvSpPr>
          <p:cNvPr id="10" name="对话气泡: 矩形 9">
            <a:extLst>
              <a:ext uri="{FF2B5EF4-FFF2-40B4-BE49-F238E27FC236}">
                <a16:creationId xmlns:a16="http://schemas.microsoft.com/office/drawing/2014/main" id="{BA8F966B-84DB-43B7-97B0-3EE4B2F37179}"/>
              </a:ext>
            </a:extLst>
          </p:cNvPr>
          <p:cNvSpPr/>
          <p:nvPr/>
        </p:nvSpPr>
        <p:spPr>
          <a:xfrm>
            <a:off x="531342" y="2226772"/>
            <a:ext cx="1116000" cy="360000"/>
          </a:xfrm>
          <a:prstGeom prst="wedgeRectCallout">
            <a:avLst>
              <a:gd name="adj1" fmla="val -35781"/>
              <a:gd name="adj2" fmla="val -752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图片操作</a:t>
            </a:r>
          </a:p>
        </p:txBody>
      </p:sp>
    </p:spTree>
    <p:extLst>
      <p:ext uri="{BB962C8B-B14F-4D97-AF65-F5344CB8AC3E}">
        <p14:creationId xmlns:p14="http://schemas.microsoft.com/office/powerpoint/2010/main" val="1546597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2CAA8-2666-F5A2-8488-93A0D867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配件服务动画（支持</a:t>
            </a:r>
            <a:r>
              <a:rPr lang="en-US" altLang="zh-CN" dirty="0"/>
              <a:t>3D</a:t>
            </a:r>
            <a:r>
              <a:rPr lang="zh-CN" altLang="en-US" dirty="0"/>
              <a:t>动画模式和视频模式）</a:t>
            </a:r>
          </a:p>
        </p:txBody>
      </p:sp>
      <p:pic>
        <p:nvPicPr>
          <p:cNvPr id="20" name="服务视频">
            <a:hlinkClick r:id="" action="ppaction://media"/>
            <a:extLst>
              <a:ext uri="{FF2B5EF4-FFF2-40B4-BE49-F238E27FC236}">
                <a16:creationId xmlns:a16="http://schemas.microsoft.com/office/drawing/2014/main" id="{971522F2-0C1D-41C3-90E4-2B6CE706AA88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144"/>
          <a:stretch/>
        </p:blipFill>
        <p:spPr>
          <a:xfrm>
            <a:off x="665018" y="1278020"/>
            <a:ext cx="10183319" cy="5032495"/>
          </a:xfrm>
        </p:spPr>
      </p:pic>
    </p:spTree>
    <p:extLst>
      <p:ext uri="{BB962C8B-B14F-4D97-AF65-F5344CB8AC3E}">
        <p14:creationId xmlns:p14="http://schemas.microsoft.com/office/powerpoint/2010/main" val="40520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6FE56-A98B-12E9-39B0-138B9CC40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配件服务</a:t>
            </a:r>
            <a:r>
              <a:rPr lang="en-US" altLang="zh-CN" dirty="0"/>
              <a:t>3D</a:t>
            </a:r>
            <a:r>
              <a:rPr lang="zh-CN" altLang="en-US" dirty="0"/>
              <a:t>动画或服务视频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B31FAF1-45B3-C32B-FA5B-F5FB077AA0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在线动画</a:t>
            </a:r>
            <a:endParaRPr lang="en-US" altLang="zh-CN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3D</a:t>
            </a:r>
            <a:r>
              <a:rPr lang="zh-CN" altLang="en-US" dirty="0"/>
              <a:t>模型，历史数据有保障</a:t>
            </a:r>
            <a:endParaRPr lang="en-US" altLang="zh-CN" dirty="0"/>
          </a:p>
          <a:p>
            <a:pPr lvl="1"/>
            <a:r>
              <a:rPr lang="zh-CN" altLang="en-US" dirty="0"/>
              <a:t>完全数字化手段，无需实物就可以开展工作</a:t>
            </a:r>
            <a:endParaRPr lang="en-US" altLang="zh-CN" dirty="0"/>
          </a:p>
          <a:p>
            <a:pPr lvl="1"/>
            <a:r>
              <a:rPr lang="zh-CN" altLang="en-US" dirty="0"/>
              <a:t>支持在线渲染，可以旋转，放大，缩小等</a:t>
            </a:r>
            <a:endParaRPr lang="en-US" altLang="zh-CN" dirty="0"/>
          </a:p>
          <a:p>
            <a:pPr lvl="1"/>
            <a:r>
              <a:rPr lang="zh-CN" altLang="en-US" dirty="0"/>
              <a:t>支持按照步骤进行播放</a:t>
            </a:r>
            <a:endParaRPr lang="en-US" altLang="zh-CN" dirty="0"/>
          </a:p>
          <a:p>
            <a:pPr lvl="1"/>
            <a:r>
              <a:rPr lang="zh-CN" altLang="en-US" dirty="0"/>
              <a:t>结构展示清晰</a:t>
            </a:r>
            <a:endParaRPr lang="en-US" altLang="zh-CN" dirty="0"/>
          </a:p>
          <a:p>
            <a:pPr lvl="1"/>
            <a:r>
              <a:rPr lang="en-US" altLang="zh-CN" dirty="0"/>
              <a:t>3D</a:t>
            </a:r>
            <a:r>
              <a:rPr lang="zh-CN" altLang="en-US" dirty="0"/>
              <a:t>轻量化模型需要上传到服务器，后端</a:t>
            </a:r>
            <a:r>
              <a:rPr lang="en-US" altLang="zh-CN" dirty="0"/>
              <a:t>3D</a:t>
            </a:r>
            <a:r>
              <a:rPr lang="zh-CN" altLang="en-US" dirty="0"/>
              <a:t>数据要下载到客户端，有一定泄密风险；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1517D-F6AC-4191-AF81-2A16579D90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实物服务视频</a:t>
            </a:r>
            <a:endParaRPr lang="en-US" altLang="zh-CN" dirty="0"/>
          </a:p>
          <a:p>
            <a:pPr lvl="1"/>
            <a:r>
              <a:rPr lang="zh-CN" altLang="en-US" dirty="0"/>
              <a:t>基于事务进行视频拍摄，对</a:t>
            </a:r>
            <a:r>
              <a:rPr lang="en-US" altLang="zh-CN" dirty="0"/>
              <a:t>3D</a:t>
            </a:r>
            <a:r>
              <a:rPr lang="zh-CN" altLang="en-US" dirty="0"/>
              <a:t>数据没有要求</a:t>
            </a:r>
            <a:endParaRPr lang="en-US" altLang="zh-CN" dirty="0"/>
          </a:p>
          <a:p>
            <a:pPr lvl="1"/>
            <a:r>
              <a:rPr lang="zh-CN" altLang="en-US" dirty="0"/>
              <a:t>更加直观</a:t>
            </a:r>
            <a:endParaRPr lang="en-US" altLang="zh-CN" dirty="0"/>
          </a:p>
          <a:p>
            <a:pPr lvl="1"/>
            <a:r>
              <a:rPr lang="zh-CN" altLang="en-US" dirty="0"/>
              <a:t>可以听见同步的语音，更好为服务人员提供指导</a:t>
            </a:r>
            <a:endParaRPr lang="en-US" altLang="zh-CN" dirty="0"/>
          </a:p>
          <a:p>
            <a:pPr lvl="1"/>
            <a:r>
              <a:rPr lang="zh-CN" altLang="en-US" dirty="0"/>
              <a:t>视频剪辑工具比较成熟，学习成本低</a:t>
            </a:r>
            <a:endParaRPr lang="en-US" altLang="zh-CN" dirty="0"/>
          </a:p>
          <a:p>
            <a:pPr lvl="1"/>
            <a:r>
              <a:rPr lang="en-US" altLang="zh-CN" dirty="0"/>
              <a:t>3D</a:t>
            </a:r>
            <a:r>
              <a:rPr lang="zh-CN" altLang="en-US" dirty="0"/>
              <a:t>动画也可以转换为视频</a:t>
            </a:r>
            <a:endParaRPr lang="en-US" altLang="zh-CN" dirty="0"/>
          </a:p>
          <a:p>
            <a:pPr lvl="1"/>
            <a:r>
              <a:rPr lang="zh-CN" altLang="en-US" dirty="0"/>
              <a:t>不能在线旋转，放大，缩小。不支持服务人员自定义视图；要求视频制作人员很懂服务。</a:t>
            </a:r>
          </a:p>
        </p:txBody>
      </p:sp>
    </p:spTree>
    <p:extLst>
      <p:ext uri="{BB962C8B-B14F-4D97-AF65-F5344CB8AC3E}">
        <p14:creationId xmlns:p14="http://schemas.microsoft.com/office/powerpoint/2010/main" val="151472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175FA-7728-2D3A-3588-5D415223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服务手册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2ED06-4064-11E8-6BD5-A3C0E8491B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支持服务手册管理（基于车型）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3C8198-CA9D-5F54-29B0-92AD0E68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2"/>
          <a:stretch/>
        </p:blipFill>
        <p:spPr>
          <a:xfrm>
            <a:off x="373599" y="1672981"/>
            <a:ext cx="10531862" cy="457892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57CC326C-3A0C-607A-6E68-D456754AEDDC}"/>
              </a:ext>
            </a:extLst>
          </p:cNvPr>
          <p:cNvSpPr/>
          <p:nvPr/>
        </p:nvSpPr>
        <p:spPr>
          <a:xfrm>
            <a:off x="5773095" y="3032760"/>
            <a:ext cx="1332000" cy="252000"/>
          </a:xfrm>
          <a:prstGeom prst="wedgeRectCallout">
            <a:avLst>
              <a:gd name="adj1" fmla="val -2425"/>
              <a:gd name="adj2" fmla="val -822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多语言手册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5AE7140E-E169-6FC8-5271-8813D4251A1D}"/>
              </a:ext>
            </a:extLst>
          </p:cNvPr>
          <p:cNvSpPr/>
          <p:nvPr/>
        </p:nvSpPr>
        <p:spPr>
          <a:xfrm>
            <a:off x="6841163" y="3674445"/>
            <a:ext cx="1116000" cy="288000"/>
          </a:xfrm>
          <a:prstGeom prst="wedgeRectCallout">
            <a:avLst>
              <a:gd name="adj1" fmla="val -35781"/>
              <a:gd name="adj2" fmla="val -752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手册分类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B0637A-6F35-25C9-7AB8-7BED427346AF}"/>
              </a:ext>
            </a:extLst>
          </p:cNvPr>
          <p:cNvSpPr/>
          <p:nvPr/>
        </p:nvSpPr>
        <p:spPr>
          <a:xfrm>
            <a:off x="5703488" y="4854872"/>
            <a:ext cx="1578820" cy="1170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43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B52A0-C06C-F462-B47B-7BEEFC1C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图册下载</a:t>
            </a:r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4736059B-7B69-49C2-CFE5-61410FA746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支持图册生成并下载（插图</a:t>
            </a:r>
            <a:r>
              <a:rPr lang="en-US" altLang="zh-CN" dirty="0"/>
              <a:t>+</a:t>
            </a:r>
            <a:r>
              <a:rPr lang="zh-CN" altLang="en-US" dirty="0"/>
              <a:t>部件清单）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70463-596B-D819-0731-C2123B748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/>
          <a:stretch/>
        </p:blipFill>
        <p:spPr>
          <a:xfrm>
            <a:off x="460490" y="1595474"/>
            <a:ext cx="10927376" cy="4726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3D6D38-FAEB-A193-140F-9DE3850FEA2D}"/>
              </a:ext>
            </a:extLst>
          </p:cNvPr>
          <p:cNvSpPr txBox="1"/>
          <p:nvPr/>
        </p:nvSpPr>
        <p:spPr>
          <a:xfrm>
            <a:off x="5964046" y="1703463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400" spc="5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图册下载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3B0C26D0-5E4C-A457-35FB-0A8AFFF53E97}"/>
              </a:ext>
            </a:extLst>
          </p:cNvPr>
          <p:cNvSpPr/>
          <p:nvPr/>
        </p:nvSpPr>
        <p:spPr>
          <a:xfrm>
            <a:off x="5924178" y="2131516"/>
            <a:ext cx="1579486" cy="535484"/>
          </a:xfrm>
          <a:prstGeom prst="wedgeRectCallout">
            <a:avLst>
              <a:gd name="adj1" fmla="val -2425"/>
              <a:gd name="adj2" fmla="val -8228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下载服务组件的图册</a:t>
            </a:r>
          </a:p>
        </p:txBody>
      </p:sp>
    </p:spTree>
    <p:extLst>
      <p:ext uri="{BB962C8B-B14F-4D97-AF65-F5344CB8AC3E}">
        <p14:creationId xmlns:p14="http://schemas.microsoft.com/office/powerpoint/2010/main" val="225897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84"/>
          <p:cNvSpPr/>
          <p:nvPr/>
        </p:nvSpPr>
        <p:spPr>
          <a:xfrm>
            <a:off x="-142000" y="796672"/>
            <a:ext cx="5392402" cy="5392401"/>
          </a:xfrm>
          <a:prstGeom prst="ellipse">
            <a:avLst/>
          </a:prstGeom>
          <a:noFill/>
          <a:ln w="6350">
            <a:solidFill>
              <a:srgbClr val="CFD8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-1189667" y="-250994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-100010" y="1110117"/>
            <a:ext cx="6810228" cy="6810226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-743543" y="-1707853"/>
            <a:ext cx="7487735" cy="748773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878108" y="1885118"/>
            <a:ext cx="3282124" cy="3282124"/>
          </a:xfrm>
          <a:prstGeom prst="ellipse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F3C1693-D24A-4664-87C8-6F2AB85FF21D}"/>
              </a:ext>
            </a:extLst>
          </p:cNvPr>
          <p:cNvGrpSpPr/>
          <p:nvPr/>
        </p:nvGrpSpPr>
        <p:grpSpPr>
          <a:xfrm>
            <a:off x="5181344" y="3063096"/>
            <a:ext cx="6225167" cy="756285"/>
            <a:chOff x="5122" y="2952"/>
            <a:chExt cx="8682" cy="1191"/>
          </a:xfrm>
        </p:grpSpPr>
        <p:sp>
          <p:nvSpPr>
            <p:cNvPr id="18" name="矩形 1">
              <a:extLst>
                <a:ext uri="{FF2B5EF4-FFF2-40B4-BE49-F238E27FC236}">
                  <a16:creationId xmlns:a16="http://schemas.microsoft.com/office/drawing/2014/main" id="{74928389-C094-4EF2-8911-6B4948F8F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0" y="2952"/>
              <a:ext cx="8014" cy="11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mpd="sng">
              <a:noFill/>
              <a:prstDash val="solid"/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圆角矩形 42">
              <a:extLst>
                <a:ext uri="{FF2B5EF4-FFF2-40B4-BE49-F238E27FC236}">
                  <a16:creationId xmlns:a16="http://schemas.microsoft.com/office/drawing/2014/main" id="{1C4936D1-D4E3-4EFE-9659-A0187A31E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" y="2952"/>
              <a:ext cx="1751" cy="1191"/>
            </a:xfrm>
            <a:prstGeom prst="roundRect">
              <a:avLst>
                <a:gd name="adj" fmla="val 16667"/>
              </a:avLst>
            </a:prstGeom>
            <a:solidFill>
              <a:srgbClr val="E60012"/>
            </a:solidFill>
            <a:ln>
              <a:solidFill>
                <a:schemeClr val="bg1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  <a:endPara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43">
              <a:extLst>
                <a:ext uri="{FF2B5EF4-FFF2-40B4-BE49-F238E27FC236}">
                  <a16:creationId xmlns:a16="http://schemas.microsoft.com/office/drawing/2014/main" id="{999094B5-A2BC-4A99-B0F2-4DA3D7B4F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5" y="3193"/>
              <a:ext cx="6338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indent="0" algn="l">
                <a:buClrTx/>
                <a:buSzTx/>
                <a:buFontTx/>
                <a:buNone/>
              </a:pPr>
              <a:r>
                <a:rPr lang="zh-CN" altLang="en-US" sz="2600" b="1" spc="1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未来</a:t>
              </a:r>
              <a:r>
                <a:rPr lang="en-US" altLang="zh-CN" sz="2600" b="1" spc="1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EPC</a:t>
              </a:r>
              <a:r>
                <a:rPr lang="zh-CN" altLang="en-US" sz="2600" b="1" spc="1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使用场景简介</a:t>
              </a:r>
              <a:endParaRPr lang="zh-CN" altLang="en-US" sz="2600" b="1" spc="1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B8A84FF-E861-5FFC-19BC-29929D2B1E4E}"/>
              </a:ext>
            </a:extLst>
          </p:cNvPr>
          <p:cNvGrpSpPr/>
          <p:nvPr/>
        </p:nvGrpSpPr>
        <p:grpSpPr>
          <a:xfrm>
            <a:off x="5181344" y="1328327"/>
            <a:ext cx="6225167" cy="756285"/>
            <a:chOff x="5122" y="2952"/>
            <a:chExt cx="8682" cy="1191"/>
          </a:xfrm>
        </p:grpSpPr>
        <p:sp>
          <p:nvSpPr>
            <p:cNvPr id="8" name="矩形 1">
              <a:extLst>
                <a:ext uri="{FF2B5EF4-FFF2-40B4-BE49-F238E27FC236}">
                  <a16:creationId xmlns:a16="http://schemas.microsoft.com/office/drawing/2014/main" id="{6F5D5308-EEBF-FBBF-B1E8-3AD8DE434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0" y="2952"/>
              <a:ext cx="8014" cy="11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 cmpd="sng">
              <a:noFill/>
              <a:prstDash val="solid"/>
              <a:miter lim="800000"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圆角矩形 42">
              <a:extLst>
                <a:ext uri="{FF2B5EF4-FFF2-40B4-BE49-F238E27FC236}">
                  <a16:creationId xmlns:a16="http://schemas.microsoft.com/office/drawing/2014/main" id="{CB6512B7-8013-F102-000A-415BCC190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" y="2952"/>
              <a:ext cx="1751" cy="1191"/>
            </a:xfrm>
            <a:prstGeom prst="roundRect">
              <a:avLst>
                <a:gd name="adj" fmla="val 16667"/>
              </a:avLst>
            </a:prstGeom>
            <a:solidFill>
              <a:srgbClr val="E60012"/>
            </a:solidFill>
            <a:ln>
              <a:solidFill>
                <a:schemeClr val="bg1"/>
              </a:solidFill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  <a:endPara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43">
              <a:extLst>
                <a:ext uri="{FF2B5EF4-FFF2-40B4-BE49-F238E27FC236}">
                  <a16:creationId xmlns:a16="http://schemas.microsoft.com/office/drawing/2014/main" id="{B6490F21-71D3-A3AB-552D-050A7BD96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5" y="3193"/>
              <a:ext cx="6338" cy="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lvl="0" indent="0" algn="l">
                <a:buClrTx/>
                <a:buSzTx/>
                <a:buFontTx/>
                <a:buNone/>
              </a:pPr>
              <a:r>
                <a:rPr lang="en-US" altLang="zh-CN" sz="2600" b="1" spc="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EPC</a:t>
              </a:r>
              <a:r>
                <a:rPr lang="zh-CN" altLang="en-US" sz="2600" b="1" spc="1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产品功能</a:t>
              </a:r>
              <a:r>
                <a:rPr lang="zh-CN" altLang="en-US" sz="2600" b="1" spc="1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简介</a:t>
              </a:r>
              <a:endParaRPr lang="zh-CN" altLang="en-US" sz="2600" b="1" spc="1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0809D-F6E7-3E7C-9921-688C1007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配件备注信息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A3676AA-B944-9B0F-39A4-9214334945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支持对配件进行特殊备注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965A3C-22A5-8116-10C8-003493002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11" y="1665411"/>
            <a:ext cx="9220689" cy="4741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E936C22-92EC-9731-E883-A1063AF4A17D}"/>
              </a:ext>
            </a:extLst>
          </p:cNvPr>
          <p:cNvSpPr/>
          <p:nvPr/>
        </p:nvSpPr>
        <p:spPr>
          <a:xfrm>
            <a:off x="5396346" y="4468092"/>
            <a:ext cx="2493818" cy="1004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665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824CB-FF65-D560-116F-B8211071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替换件和取代件管理</a:t>
            </a:r>
          </a:p>
        </p:txBody>
      </p: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D833A0C5-6E0A-BBE6-063E-CAEAD4E461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221" r="1433"/>
          <a:stretch/>
        </p:blipFill>
        <p:spPr>
          <a:xfrm>
            <a:off x="481897" y="1242390"/>
            <a:ext cx="10192730" cy="5216241"/>
          </a:xfrm>
          <a:prstGeom prst="rect">
            <a:avLst/>
          </a:prstGeom>
          <a:ln>
            <a:noFill/>
          </a:ln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9B6D443-DC0E-AA74-3572-CF1E6CA78223}"/>
              </a:ext>
            </a:extLst>
          </p:cNvPr>
          <p:cNvSpPr/>
          <p:nvPr/>
        </p:nvSpPr>
        <p:spPr>
          <a:xfrm>
            <a:off x="373600" y="4268687"/>
            <a:ext cx="1892521" cy="8623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取代件：</a:t>
            </a:r>
            <a:br>
              <a:rPr lang="en-US" altLang="zh-CN" dirty="0">
                <a:solidFill>
                  <a:schemeClr val="bg1"/>
                </a:solidFill>
                <a:latin typeface="+mn-ea"/>
              </a:rPr>
            </a:br>
            <a:r>
              <a:rPr lang="zh-CN" altLang="en-US" dirty="0">
                <a:solidFill>
                  <a:schemeClr val="bg1"/>
                </a:solidFill>
                <a:latin typeface="+mn-ea"/>
              </a:rPr>
              <a:t>原始配件停产后的后续取代配件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CE0D63-A00C-567D-C8BD-74D760F46A13}"/>
              </a:ext>
            </a:extLst>
          </p:cNvPr>
          <p:cNvSpPr/>
          <p:nvPr/>
        </p:nvSpPr>
        <p:spPr>
          <a:xfrm>
            <a:off x="373601" y="5278879"/>
            <a:ext cx="1892521" cy="100265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替换件：</a:t>
            </a:r>
            <a:br>
              <a:rPr lang="en-US" altLang="zh-CN" dirty="0">
                <a:solidFill>
                  <a:schemeClr val="bg1"/>
                </a:solidFill>
                <a:latin typeface="+mn-ea"/>
              </a:rPr>
            </a:br>
            <a:r>
              <a:rPr lang="zh-CN" altLang="en-US" dirty="0">
                <a:solidFill>
                  <a:schemeClr val="bg1"/>
                </a:solidFill>
                <a:latin typeface="+mn-ea"/>
              </a:rPr>
              <a:t>与原始配件同时生产的配件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AD3040-2061-4842-88E6-76C5D06F1B37}"/>
              </a:ext>
            </a:extLst>
          </p:cNvPr>
          <p:cNvGrpSpPr/>
          <p:nvPr/>
        </p:nvGrpSpPr>
        <p:grpSpPr>
          <a:xfrm>
            <a:off x="4221480" y="1830070"/>
            <a:ext cx="795020" cy="374650"/>
            <a:chOff x="4221480" y="1830070"/>
            <a:chExt cx="795020" cy="37465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0E1E85B-898C-49F4-8355-6A801B8827C8}"/>
                </a:ext>
              </a:extLst>
            </p:cNvPr>
            <p:cNvSpPr/>
            <p:nvPr/>
          </p:nvSpPr>
          <p:spPr>
            <a:xfrm>
              <a:off x="4221480" y="1910080"/>
              <a:ext cx="711200" cy="2946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9B2D827-1F74-4B49-A0EC-87759C68292E}"/>
                </a:ext>
              </a:extLst>
            </p:cNvPr>
            <p:cNvSpPr/>
            <p:nvPr/>
          </p:nvSpPr>
          <p:spPr>
            <a:xfrm>
              <a:off x="4848860" y="1830070"/>
              <a:ext cx="167640" cy="1600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1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206E02C-2B3A-48E0-903B-10BCA57AFBCF}"/>
              </a:ext>
            </a:extLst>
          </p:cNvPr>
          <p:cNvGrpSpPr/>
          <p:nvPr/>
        </p:nvGrpSpPr>
        <p:grpSpPr>
          <a:xfrm>
            <a:off x="3372312" y="1830070"/>
            <a:ext cx="795020" cy="374650"/>
            <a:chOff x="3372312" y="1830070"/>
            <a:chExt cx="795020" cy="37465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CE07FA3-F267-4583-A704-C53D500ED6DB}"/>
                </a:ext>
              </a:extLst>
            </p:cNvPr>
            <p:cNvSpPr/>
            <p:nvPr/>
          </p:nvSpPr>
          <p:spPr>
            <a:xfrm>
              <a:off x="3456132" y="1910080"/>
              <a:ext cx="711200" cy="29464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8D7B911-F748-4416-989E-04A59BAB1B06}"/>
                </a:ext>
              </a:extLst>
            </p:cNvPr>
            <p:cNvSpPr/>
            <p:nvPr/>
          </p:nvSpPr>
          <p:spPr>
            <a:xfrm>
              <a:off x="3372312" y="1830070"/>
              <a:ext cx="167640" cy="1600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2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66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2EB1A-42C8-4AF5-292B-B7490EF1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相关件管理</a:t>
            </a:r>
          </a:p>
        </p:txBody>
      </p:sp>
      <p:pic>
        <p:nvPicPr>
          <p:cNvPr id="20" name="内容占位符 19">
            <a:extLst>
              <a:ext uri="{FF2B5EF4-FFF2-40B4-BE49-F238E27FC236}">
                <a16:creationId xmlns:a16="http://schemas.microsoft.com/office/drawing/2014/main" id="{A6A7A7D9-2B13-5DCC-57B5-F7D96614DD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5743" y="1113687"/>
            <a:ext cx="10376291" cy="53100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370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内容占位符 13">
            <a:extLst>
              <a:ext uri="{FF2B5EF4-FFF2-40B4-BE49-F238E27FC236}">
                <a16:creationId xmlns:a16="http://schemas.microsoft.com/office/drawing/2014/main" id="{9585B621-D1EA-4BF7-AF41-A1BA9220BD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" r="128"/>
          <a:stretch/>
        </p:blipFill>
        <p:spPr>
          <a:xfrm>
            <a:off x="587354" y="1272209"/>
            <a:ext cx="10363505" cy="52016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E4A7F2-8B7B-760B-9659-75CCA045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链接商品信息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E28131-6BE1-7AAF-CD4F-9BCFEFFB7CC3}"/>
              </a:ext>
            </a:extLst>
          </p:cNvPr>
          <p:cNvSpPr/>
          <p:nvPr/>
        </p:nvSpPr>
        <p:spPr>
          <a:xfrm>
            <a:off x="3299882" y="5025390"/>
            <a:ext cx="320039" cy="21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CB5146F3-4B1F-1C38-5008-4D9C47A315F0}"/>
              </a:ext>
            </a:extLst>
          </p:cNvPr>
          <p:cNvSpPr/>
          <p:nvPr/>
        </p:nvSpPr>
        <p:spPr>
          <a:xfrm>
            <a:off x="3299882" y="5382635"/>
            <a:ext cx="1580284" cy="311727"/>
          </a:xfrm>
          <a:prstGeom prst="wedgeRectCallout">
            <a:avLst>
              <a:gd name="adj1" fmla="val -31520"/>
              <a:gd name="adj2" fmla="val -863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跳转商品信息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A1D085-DCAF-BEB0-96DE-015BE5A97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354" y="3687335"/>
            <a:ext cx="558943" cy="2622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234E0B1-7FC2-2EBE-7DB2-BBAB99F8689C}"/>
              </a:ext>
            </a:extLst>
          </p:cNvPr>
          <p:cNvSpPr/>
          <p:nvPr/>
        </p:nvSpPr>
        <p:spPr>
          <a:xfrm>
            <a:off x="2580833" y="3602182"/>
            <a:ext cx="381000" cy="11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88031D-92EC-E4AF-5B88-9698C826BB92}"/>
              </a:ext>
            </a:extLst>
          </p:cNvPr>
          <p:cNvSpPr/>
          <p:nvPr/>
        </p:nvSpPr>
        <p:spPr>
          <a:xfrm>
            <a:off x="2547930" y="4747678"/>
            <a:ext cx="381000" cy="11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D0E927-A653-B3F1-CD75-C2DEE1E9D79A}"/>
              </a:ext>
            </a:extLst>
          </p:cNvPr>
          <p:cNvSpPr/>
          <p:nvPr/>
        </p:nvSpPr>
        <p:spPr>
          <a:xfrm>
            <a:off x="4645214" y="3481923"/>
            <a:ext cx="381000" cy="11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42FFBE-6D2B-8253-E3E3-EC87BAEF3099}"/>
              </a:ext>
            </a:extLst>
          </p:cNvPr>
          <p:cNvSpPr/>
          <p:nvPr/>
        </p:nvSpPr>
        <p:spPr>
          <a:xfrm>
            <a:off x="4649111" y="4747678"/>
            <a:ext cx="381000" cy="11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03670A-0F6D-B2C6-2D8F-B90D55F8FCC5}"/>
              </a:ext>
            </a:extLst>
          </p:cNvPr>
          <p:cNvSpPr/>
          <p:nvPr/>
        </p:nvSpPr>
        <p:spPr>
          <a:xfrm>
            <a:off x="9222353" y="1558637"/>
            <a:ext cx="587231" cy="2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FCD5AB-6399-3F54-705B-886768E4E751}"/>
              </a:ext>
            </a:extLst>
          </p:cNvPr>
          <p:cNvSpPr/>
          <p:nvPr/>
        </p:nvSpPr>
        <p:spPr>
          <a:xfrm>
            <a:off x="9210024" y="2626915"/>
            <a:ext cx="599559" cy="2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55C4B50-486E-2DF4-FB6F-8594D1759C88}"/>
              </a:ext>
            </a:extLst>
          </p:cNvPr>
          <p:cNvSpPr/>
          <p:nvPr/>
        </p:nvSpPr>
        <p:spPr>
          <a:xfrm>
            <a:off x="9182523" y="4629915"/>
            <a:ext cx="381000" cy="11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A4E7062-D157-28E7-1574-CF5931B5CC45}"/>
              </a:ext>
            </a:extLst>
          </p:cNvPr>
          <p:cNvSpPr/>
          <p:nvPr/>
        </p:nvSpPr>
        <p:spPr>
          <a:xfrm>
            <a:off x="9179285" y="5143130"/>
            <a:ext cx="381000" cy="11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0AD596D-627C-FF2B-53E9-9AB968644236}"/>
              </a:ext>
            </a:extLst>
          </p:cNvPr>
          <p:cNvSpPr/>
          <p:nvPr/>
        </p:nvSpPr>
        <p:spPr>
          <a:xfrm>
            <a:off x="9186212" y="5671717"/>
            <a:ext cx="381000" cy="11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4069B2-FF76-F507-8727-4CB771B1A3E5}"/>
              </a:ext>
            </a:extLst>
          </p:cNvPr>
          <p:cNvSpPr/>
          <p:nvPr/>
        </p:nvSpPr>
        <p:spPr>
          <a:xfrm>
            <a:off x="9913686" y="1493334"/>
            <a:ext cx="776253" cy="24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D67DAF4-A5E0-0082-C328-E733035D516D}"/>
              </a:ext>
            </a:extLst>
          </p:cNvPr>
          <p:cNvSpPr/>
          <p:nvPr/>
        </p:nvSpPr>
        <p:spPr>
          <a:xfrm>
            <a:off x="5085127" y="3481923"/>
            <a:ext cx="434176" cy="11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555A64-2346-54CD-345A-F620AAE837F3}"/>
              </a:ext>
            </a:extLst>
          </p:cNvPr>
          <p:cNvSpPr/>
          <p:nvPr/>
        </p:nvSpPr>
        <p:spPr>
          <a:xfrm>
            <a:off x="2961833" y="3599686"/>
            <a:ext cx="434176" cy="11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92DFBB-D42A-1399-B7DB-E592DF2E585F}"/>
              </a:ext>
            </a:extLst>
          </p:cNvPr>
          <p:cNvSpPr/>
          <p:nvPr/>
        </p:nvSpPr>
        <p:spPr>
          <a:xfrm>
            <a:off x="2961833" y="4795930"/>
            <a:ext cx="434176" cy="139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F4EBBF2-2FB7-8DFD-979A-8C2DDAC1EEBB}"/>
              </a:ext>
            </a:extLst>
          </p:cNvPr>
          <p:cNvSpPr/>
          <p:nvPr/>
        </p:nvSpPr>
        <p:spPr>
          <a:xfrm>
            <a:off x="5085127" y="4799239"/>
            <a:ext cx="434176" cy="11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F51213-A9E7-49C5-8807-C0ED34BAE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342" y="2219521"/>
            <a:ext cx="4409463" cy="3865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2336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C264E-5C69-E0ED-228A-DB8D8D8C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配件反查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7EA5BF-BE31-1CEE-8D51-29F117360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3600" y="1214671"/>
            <a:ext cx="11146221" cy="5310589"/>
          </a:xfrm>
        </p:spPr>
        <p:txBody>
          <a:bodyPr/>
          <a:lstStyle/>
          <a:p>
            <a:r>
              <a:rPr lang="zh-CN" altLang="en-US" dirty="0"/>
              <a:t>通过配件编号和名称反向查找所在系统和车型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4FB1AE-81D0-22B7-AAEC-87D49AB4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81" y="4153881"/>
            <a:ext cx="9802608" cy="19251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901C8FA-7E1B-1924-C401-7B7DD48D0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361" y="4480554"/>
            <a:ext cx="1889855" cy="162344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7663E804-9834-FE60-FE31-9C2622745658}"/>
              </a:ext>
            </a:extLst>
          </p:cNvPr>
          <p:cNvSpPr/>
          <p:nvPr/>
        </p:nvSpPr>
        <p:spPr>
          <a:xfrm>
            <a:off x="5685205" y="4806792"/>
            <a:ext cx="2750560" cy="392133"/>
          </a:xfrm>
          <a:prstGeom prst="wedgeRectCallout">
            <a:avLst>
              <a:gd name="adj1" fmla="val -7273"/>
              <a:gd name="adj2" fmla="val -787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进入配件所在目录并高亮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D777D6-4F36-E261-F4D1-AD818590B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53" y="1770019"/>
            <a:ext cx="10420350" cy="2171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F44DD56-A120-952B-8CA7-10133E52D590}"/>
              </a:ext>
            </a:extLst>
          </p:cNvPr>
          <p:cNvSpPr/>
          <p:nvPr/>
        </p:nvSpPr>
        <p:spPr>
          <a:xfrm>
            <a:off x="9972880" y="3405961"/>
            <a:ext cx="724637" cy="29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9A02183-EF7A-2082-D7F4-18716BF29DD4}"/>
              </a:ext>
            </a:extLst>
          </p:cNvPr>
          <p:cNvCxnSpPr/>
          <p:nvPr/>
        </p:nvCxnSpPr>
        <p:spPr>
          <a:xfrm flipH="1">
            <a:off x="8459845" y="3699027"/>
            <a:ext cx="1783762" cy="662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108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7524F-4347-0BD3-1458-67584329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问题反馈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98FF8D-D5DF-9BBF-97B7-2FE8A239AD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支持对使用过程中遇到的问题反馈</a:t>
            </a:r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E80F5716-9D12-D4DA-0FE1-4402D23319BE}"/>
              </a:ext>
            </a:extLst>
          </p:cNvPr>
          <p:cNvSpPr/>
          <p:nvPr/>
        </p:nvSpPr>
        <p:spPr>
          <a:xfrm>
            <a:off x="557686" y="5492939"/>
            <a:ext cx="1623718" cy="614698"/>
          </a:xfrm>
          <a:prstGeom prst="wedgeRectCallout">
            <a:avLst>
              <a:gd name="adj1" fmla="val -7273"/>
              <a:gd name="adj2" fmla="val -787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需确定回答问题的分配规则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0293F0-6789-A938-0184-7EAC10967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6" y="1868912"/>
            <a:ext cx="8839966" cy="34445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96356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12DFD-63A4-8A4A-EDD2-B5C477EA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问题反馈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29146-AD6E-B842-D427-3B82E9325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支持针对问题反馈进行回复并上传附件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1CBE2B-EC42-91C8-8A81-ABD1144DA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93" y="1780485"/>
            <a:ext cx="10525579" cy="38130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0D9383B7-1E2B-F3F3-C230-757C3BCB2F03}"/>
              </a:ext>
            </a:extLst>
          </p:cNvPr>
          <p:cNvSpPr/>
          <p:nvPr/>
        </p:nvSpPr>
        <p:spPr>
          <a:xfrm>
            <a:off x="916444" y="5620689"/>
            <a:ext cx="1195429" cy="412943"/>
          </a:xfrm>
          <a:prstGeom prst="wedgeRectCallout">
            <a:avLst>
              <a:gd name="adj1" fmla="val -7273"/>
              <a:gd name="adj2" fmla="val -787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上传附件</a:t>
            </a:r>
          </a:p>
        </p:txBody>
      </p:sp>
    </p:spTree>
    <p:extLst>
      <p:ext uri="{BB962C8B-B14F-4D97-AF65-F5344CB8AC3E}">
        <p14:creationId xmlns:p14="http://schemas.microsoft.com/office/powerpoint/2010/main" val="253659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5A0BF-FDE8-A540-418E-1BB47C7A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中英双语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90A3A-9914-F992-B528-D8D7FA1B72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多国语言架构，首期在用户界面和数据实现“中英双语”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28B66A-39C2-8905-304E-55F2D8A6A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4" y="1636468"/>
            <a:ext cx="9418712" cy="4743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456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E18AF-2953-43AA-1B8E-3EFBFE55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多端适配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90E9F-188B-5832-2A3D-3F2B27A5B4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DE4CE5-E15D-5858-12CC-51DD855F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603" y="1214136"/>
            <a:ext cx="3966308" cy="474133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E9E55E-ED3C-1380-7C85-D5F59E4242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54" y="1214136"/>
            <a:ext cx="6746157" cy="411085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EEF8E059-1ECA-22AB-D2A9-71802473B583}"/>
              </a:ext>
            </a:extLst>
          </p:cNvPr>
          <p:cNvSpPr/>
          <p:nvPr/>
        </p:nvSpPr>
        <p:spPr>
          <a:xfrm>
            <a:off x="455754" y="5375970"/>
            <a:ext cx="1195429" cy="412943"/>
          </a:xfrm>
          <a:prstGeom prst="wedgeRectCallout">
            <a:avLst>
              <a:gd name="adj1" fmla="val -7273"/>
              <a:gd name="adj2" fmla="val -787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PC</a:t>
            </a:r>
            <a:r>
              <a:rPr lang="zh-CN" altLang="en-US" dirty="0">
                <a:solidFill>
                  <a:schemeClr val="bg1"/>
                </a:solidFill>
              </a:rPr>
              <a:t>端显示</a:t>
            </a:r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1FB32A77-D2DD-417F-2283-E217E68FE87D}"/>
              </a:ext>
            </a:extLst>
          </p:cNvPr>
          <p:cNvSpPr/>
          <p:nvPr/>
        </p:nvSpPr>
        <p:spPr>
          <a:xfrm>
            <a:off x="8422145" y="6053527"/>
            <a:ext cx="1568522" cy="412943"/>
          </a:xfrm>
          <a:prstGeom prst="wedgeRectCallout">
            <a:avLst>
              <a:gd name="adj1" fmla="val -7273"/>
              <a:gd name="adj2" fmla="val -787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移动端显示</a:t>
            </a:r>
          </a:p>
        </p:txBody>
      </p:sp>
    </p:spTree>
    <p:extLst>
      <p:ext uri="{BB962C8B-B14F-4D97-AF65-F5344CB8AC3E}">
        <p14:creationId xmlns:p14="http://schemas.microsoft.com/office/powerpoint/2010/main" val="23668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9055D-3EFB-2709-817E-C8783045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搜索统计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18A1D2-9C5A-7288-D875-71DFD9794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1" y="1269438"/>
            <a:ext cx="9462265" cy="993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519EE52A-3CF0-10F0-9C06-45E41B207AF2}"/>
              </a:ext>
            </a:extLst>
          </p:cNvPr>
          <p:cNvSpPr/>
          <p:nvPr/>
        </p:nvSpPr>
        <p:spPr>
          <a:xfrm>
            <a:off x="1679318" y="5690560"/>
            <a:ext cx="2360837" cy="663588"/>
          </a:xfrm>
          <a:prstGeom prst="wedgeRectCallout">
            <a:avLst>
              <a:gd name="adj1" fmla="val -7273"/>
              <a:gd name="adj2" fmla="val -787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1"/>
                </a:solidFill>
              </a:rPr>
              <a:t>导出时间段内用户搜索内容以供分析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59CECAF9-E558-6808-A13A-E2CF665656A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96572379"/>
              </p:ext>
            </p:extLst>
          </p:nvPr>
        </p:nvGraphicFramePr>
        <p:xfrm>
          <a:off x="373600" y="2854635"/>
          <a:ext cx="9629362" cy="26644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00677">
                  <a:extLst>
                    <a:ext uri="{9D8B030D-6E8A-4147-A177-3AD203B41FA5}">
                      <a16:colId xmlns:a16="http://schemas.microsoft.com/office/drawing/2014/main" val="3069371874"/>
                    </a:ext>
                  </a:extLst>
                </a:gridCol>
                <a:gridCol w="1767012">
                  <a:extLst>
                    <a:ext uri="{9D8B030D-6E8A-4147-A177-3AD203B41FA5}">
                      <a16:colId xmlns:a16="http://schemas.microsoft.com/office/drawing/2014/main" val="3358443142"/>
                    </a:ext>
                  </a:extLst>
                </a:gridCol>
                <a:gridCol w="1518527">
                  <a:extLst>
                    <a:ext uri="{9D8B030D-6E8A-4147-A177-3AD203B41FA5}">
                      <a16:colId xmlns:a16="http://schemas.microsoft.com/office/drawing/2014/main" val="2333895756"/>
                    </a:ext>
                  </a:extLst>
                </a:gridCol>
                <a:gridCol w="1408089">
                  <a:extLst>
                    <a:ext uri="{9D8B030D-6E8A-4147-A177-3AD203B41FA5}">
                      <a16:colId xmlns:a16="http://schemas.microsoft.com/office/drawing/2014/main" val="1927399181"/>
                    </a:ext>
                  </a:extLst>
                </a:gridCol>
                <a:gridCol w="1408089">
                  <a:extLst>
                    <a:ext uri="{9D8B030D-6E8A-4147-A177-3AD203B41FA5}">
                      <a16:colId xmlns:a16="http://schemas.microsoft.com/office/drawing/2014/main" val="3141371701"/>
                    </a:ext>
                  </a:extLst>
                </a:gridCol>
                <a:gridCol w="2726968">
                  <a:extLst>
                    <a:ext uri="{9D8B030D-6E8A-4147-A177-3AD203B41FA5}">
                      <a16:colId xmlns:a16="http://schemas.microsoft.com/office/drawing/2014/main" val="2476267351"/>
                    </a:ext>
                  </a:extLst>
                </a:gridCol>
              </a:tblGrid>
              <a:tr h="66612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u="none" strike="noStrike" dirty="0">
                          <a:effectLst/>
                        </a:rPr>
                        <a:t>序号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u="none" strike="noStrike">
                          <a:effectLst/>
                        </a:rPr>
                        <a:t>账号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u="none" strike="noStrike" dirty="0">
                          <a:effectLst/>
                        </a:rPr>
                        <a:t>车号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u="none" strike="noStrike">
                          <a:effectLst/>
                        </a:rPr>
                        <a:t>配件编号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u="none" strike="noStrike">
                          <a:effectLst/>
                        </a:rPr>
                        <a:t>配件名称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u="none" strike="noStrike" dirty="0">
                          <a:effectLst/>
                        </a:rPr>
                        <a:t>查找时间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764002"/>
                  </a:ext>
                </a:extLst>
              </a:tr>
              <a:tr h="6661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HELI100013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BT604270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2023/7/12 16:02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470622"/>
                  </a:ext>
                </a:extLst>
              </a:tr>
              <a:tr h="6661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HELI100013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BT602397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2023/7/20 12:27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283920"/>
                  </a:ext>
                </a:extLst>
              </a:tr>
              <a:tr h="66612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HELI100017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BT603466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2023/8/1 14:40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791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49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1405" y="2997238"/>
            <a:ext cx="10029825" cy="1748738"/>
            <a:chOff x="1702" y="4045"/>
            <a:chExt cx="15795" cy="2754"/>
          </a:xfrm>
        </p:grpSpPr>
        <p:sp>
          <p:nvSpPr>
            <p:cNvPr id="15" name="TextBox 47"/>
            <p:cNvSpPr txBox="1"/>
            <p:nvPr/>
          </p:nvSpPr>
          <p:spPr>
            <a:xfrm>
              <a:off x="1702" y="4045"/>
              <a:ext cx="15795" cy="11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 b="1" i="0" spc="0">
                  <a:ln w="19050"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+mn-ea"/>
                </a:rPr>
                <a:t>EPC</a:t>
              </a:r>
              <a:r>
                <a:rPr lang="zh-CN" altLang="en-US" dirty="0">
                  <a:sym typeface="+mn-ea"/>
                </a:rPr>
                <a:t>产品功能简介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2987" y="6312"/>
              <a:ext cx="13224" cy="487"/>
            </a:xfrm>
            <a:prstGeom prst="rect">
              <a:avLst/>
            </a:prstGeom>
          </p:spPr>
          <p:txBody>
            <a:bodyPr wrap="square" lIns="105571" tIns="52784" rIns="105571" bIns="52784">
              <a:spAutoFit/>
            </a:bodyPr>
            <a:lstStyle/>
            <a:p>
              <a:pPr algn="di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200" b="1" kern="0" dirty="0">
                <a:solidFill>
                  <a:srgbClr val="E600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魂58号-创中黑-Regular" panose="00000500000000000000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4709160" y="1811020"/>
            <a:ext cx="2774950" cy="669925"/>
          </a:xfrm>
          <a:prstGeom prst="roundRect">
            <a:avLst/>
          </a:prstGeom>
          <a:solidFill>
            <a:srgbClr val="E9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86375" y="1915795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一 部 分</a:t>
            </a:r>
          </a:p>
        </p:txBody>
      </p:sp>
    </p:spTree>
    <p:extLst>
      <p:ext uri="{BB962C8B-B14F-4D97-AF65-F5344CB8AC3E}">
        <p14:creationId xmlns:p14="http://schemas.microsoft.com/office/powerpoint/2010/main" val="79158007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81405" y="2997238"/>
            <a:ext cx="10029825" cy="1748738"/>
            <a:chOff x="1702" y="4045"/>
            <a:chExt cx="15795" cy="2754"/>
          </a:xfrm>
        </p:grpSpPr>
        <p:sp>
          <p:nvSpPr>
            <p:cNvPr id="15" name="TextBox 47"/>
            <p:cNvSpPr txBox="1"/>
            <p:nvPr/>
          </p:nvSpPr>
          <p:spPr>
            <a:xfrm>
              <a:off x="1702" y="4045"/>
              <a:ext cx="15795" cy="11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 b="1" i="0" spc="0">
                  <a:ln w="19050"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ym typeface="+mn-ea"/>
                </a:rPr>
                <a:t>EPC</a:t>
              </a:r>
              <a:r>
                <a:rPr lang="zh-CN" altLang="en-US" dirty="0">
                  <a:sym typeface="+mn-ea"/>
                </a:rPr>
                <a:t>未来使用场景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2987" y="6312"/>
              <a:ext cx="13224" cy="487"/>
            </a:xfrm>
            <a:prstGeom prst="rect">
              <a:avLst/>
            </a:prstGeom>
          </p:spPr>
          <p:txBody>
            <a:bodyPr wrap="square" lIns="105571" tIns="52784" rIns="105571" bIns="52784">
              <a:spAutoFit/>
            </a:bodyPr>
            <a:lstStyle/>
            <a:p>
              <a:pPr algn="di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200" b="1" kern="0" dirty="0">
                <a:solidFill>
                  <a:srgbClr val="E600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字魂58号-创中黑-Regular" panose="00000500000000000000" pitchFamily="2" charset="-122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4709160" y="1811020"/>
            <a:ext cx="2774950" cy="669925"/>
          </a:xfrm>
          <a:prstGeom prst="roundRect">
            <a:avLst/>
          </a:prstGeom>
          <a:solidFill>
            <a:srgbClr val="E9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86375" y="1915795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二 部 分</a:t>
            </a:r>
          </a:p>
        </p:txBody>
      </p:sp>
    </p:spTree>
    <p:extLst>
      <p:ext uri="{BB962C8B-B14F-4D97-AF65-F5344CB8AC3E}">
        <p14:creationId xmlns:p14="http://schemas.microsoft.com/office/powerpoint/2010/main" val="39816593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A475EDB-A583-C540-F378-4C83B523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未来使用场景示例（</a:t>
            </a:r>
            <a:r>
              <a:rPr lang="en-US" altLang="zh-CN" dirty="0"/>
              <a:t>EPC</a:t>
            </a:r>
            <a:r>
              <a:rPr lang="zh-CN" altLang="en-US" dirty="0"/>
              <a:t>部分）</a:t>
            </a:r>
          </a:p>
        </p:txBody>
      </p:sp>
      <p:pic>
        <p:nvPicPr>
          <p:cNvPr id="5" name="WeChat_20230727183215">
            <a:hlinkClick r:id="" action="ppaction://media"/>
            <a:extLst>
              <a:ext uri="{FF2B5EF4-FFF2-40B4-BE49-F238E27FC236}">
                <a16:creationId xmlns:a16="http://schemas.microsoft.com/office/drawing/2014/main" id="{9E0449BD-AD4E-2528-34E2-6DD17762DDEB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4515"/>
          <a:stretch/>
        </p:blipFill>
        <p:spPr>
          <a:xfrm>
            <a:off x="373600" y="1427817"/>
            <a:ext cx="11352487" cy="4595295"/>
          </a:xfrm>
        </p:spPr>
      </p:pic>
    </p:spTree>
    <p:extLst>
      <p:ext uri="{BB962C8B-B14F-4D97-AF65-F5344CB8AC3E}">
        <p14:creationId xmlns:p14="http://schemas.microsoft.com/office/powerpoint/2010/main" val="296813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2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05180" y="2648585"/>
            <a:ext cx="55994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8000" b="1" spc="50" dirty="0">
                <a:gradFill>
                  <a:gsLst>
                    <a:gs pos="0">
                      <a:srgbClr val="FFFDF4"/>
                    </a:gs>
                    <a:gs pos="100000">
                      <a:srgbClr val="FFF09F"/>
                    </a:gs>
                  </a:gsLst>
                  <a:lin ang="54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57B439D-6D27-4F34-904D-616176449779}"/>
              </a:ext>
            </a:extLst>
          </p:cNvPr>
          <p:cNvSpPr/>
          <p:nvPr/>
        </p:nvSpPr>
        <p:spPr>
          <a:xfrm>
            <a:off x="373600" y="1103242"/>
            <a:ext cx="10985975" cy="303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EPC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2D1DAD7-C0EE-499C-BE00-478D6626D3BD}"/>
              </a:ext>
            </a:extLst>
          </p:cNvPr>
          <p:cNvSpPr/>
          <p:nvPr/>
        </p:nvSpPr>
        <p:spPr>
          <a:xfrm>
            <a:off x="2744796" y="1202635"/>
            <a:ext cx="4630040" cy="2346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服务主数据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2D2AB69-516B-31F8-C526-44BCFE5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EPC</a:t>
            </a:r>
            <a:r>
              <a:rPr lang="zh-CN" altLang="en-US" dirty="0"/>
              <a:t>系统业务架构图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32FE06-C71A-FEB4-C66E-169053165518}"/>
              </a:ext>
            </a:extLst>
          </p:cNvPr>
          <p:cNvSpPr/>
          <p:nvPr/>
        </p:nvSpPr>
        <p:spPr>
          <a:xfrm>
            <a:off x="386055" y="4316816"/>
            <a:ext cx="5798314" cy="2183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Windchill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E43A27-F017-D490-5270-4A9C0059E2FB}"/>
              </a:ext>
            </a:extLst>
          </p:cNvPr>
          <p:cNvSpPr/>
          <p:nvPr/>
        </p:nvSpPr>
        <p:spPr>
          <a:xfrm>
            <a:off x="1996709" y="4486091"/>
            <a:ext cx="1224000" cy="72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配件清单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4308D8-28E0-B4E9-918A-F233AB4673F4}"/>
              </a:ext>
            </a:extLst>
          </p:cNvPr>
          <p:cNvSpPr/>
          <p:nvPr/>
        </p:nvSpPr>
        <p:spPr>
          <a:xfrm>
            <a:off x="1996709" y="5386952"/>
            <a:ext cx="1224000" cy="72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latin typeface="微软雅黑"/>
                <a:ea typeface="微软雅黑"/>
              </a:rPr>
              <a:t>配件插图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1158AA-D91D-9F0C-B4A6-47D03FA21E6C}"/>
              </a:ext>
            </a:extLst>
          </p:cNvPr>
          <p:cNvSpPr/>
          <p:nvPr/>
        </p:nvSpPr>
        <p:spPr>
          <a:xfrm>
            <a:off x="565553" y="5386952"/>
            <a:ext cx="1224000" cy="72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服务结构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F162C3-8827-F98C-7D13-C928F95DA85C}"/>
              </a:ext>
            </a:extLst>
          </p:cNvPr>
          <p:cNvSpPr/>
          <p:nvPr/>
        </p:nvSpPr>
        <p:spPr>
          <a:xfrm>
            <a:off x="3427865" y="4484684"/>
            <a:ext cx="1224000" cy="72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实车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SBOM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225A850-723D-101C-8F3E-B34148965FB4}"/>
              </a:ext>
            </a:extLst>
          </p:cNvPr>
          <p:cNvSpPr/>
          <p:nvPr/>
        </p:nvSpPr>
        <p:spPr>
          <a:xfrm>
            <a:off x="6631977" y="4316816"/>
            <a:ext cx="4727598" cy="21839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/>
                <a:ea typeface="微软雅黑"/>
              </a:rPr>
              <a:t>CRM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7B140EE-82E5-18DE-9D4C-CF1D9FE6B4F2}"/>
              </a:ext>
            </a:extLst>
          </p:cNvPr>
          <p:cNvSpPr/>
          <p:nvPr/>
        </p:nvSpPr>
        <p:spPr>
          <a:xfrm>
            <a:off x="9727673" y="4484683"/>
            <a:ext cx="1224000" cy="72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用户</a:t>
            </a: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管理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D3320A2-9E7B-A4C7-CA1A-79FCFDEF73C2}"/>
              </a:ext>
            </a:extLst>
          </p:cNvPr>
          <p:cNvSpPr/>
          <p:nvPr/>
        </p:nvSpPr>
        <p:spPr>
          <a:xfrm>
            <a:off x="9727673" y="5394689"/>
            <a:ext cx="1224000" cy="72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角色管理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4D275D3-9A7B-4785-8D87-EAAA018ACF06}"/>
              </a:ext>
            </a:extLst>
          </p:cNvPr>
          <p:cNvSpPr/>
          <p:nvPr/>
        </p:nvSpPr>
        <p:spPr>
          <a:xfrm>
            <a:off x="565553" y="4484683"/>
            <a:ext cx="1224000" cy="72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VIN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10E2D7A-72B5-4A3E-394D-2DEDE38F460B}"/>
              </a:ext>
            </a:extLst>
          </p:cNvPr>
          <p:cNvSpPr/>
          <p:nvPr/>
        </p:nvSpPr>
        <p:spPr>
          <a:xfrm>
            <a:off x="6923200" y="4484683"/>
            <a:ext cx="1224000" cy="720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商品信息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08C528B-A1FA-D018-2322-F6CECC577F0E}"/>
              </a:ext>
            </a:extLst>
          </p:cNvPr>
          <p:cNvSpPr/>
          <p:nvPr/>
        </p:nvSpPr>
        <p:spPr>
          <a:xfrm>
            <a:off x="6923200" y="5376538"/>
            <a:ext cx="1224000" cy="72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购物车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6E795B9-1EAE-AF62-6C26-382E61FF8163}"/>
              </a:ext>
            </a:extLst>
          </p:cNvPr>
          <p:cNvSpPr/>
          <p:nvPr/>
        </p:nvSpPr>
        <p:spPr>
          <a:xfrm>
            <a:off x="3427865" y="5379285"/>
            <a:ext cx="1224000" cy="72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服务手册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36D0582-6030-4601-AB94-ADE7E303004B}"/>
              </a:ext>
            </a:extLst>
          </p:cNvPr>
          <p:cNvSpPr/>
          <p:nvPr/>
        </p:nvSpPr>
        <p:spPr>
          <a:xfrm>
            <a:off x="4859021" y="4486090"/>
            <a:ext cx="1224000" cy="7185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物料关系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C6DDD1-1E3D-4761-8941-42FDD8588573}"/>
              </a:ext>
            </a:extLst>
          </p:cNvPr>
          <p:cNvSpPr/>
          <p:nvPr/>
        </p:nvSpPr>
        <p:spPr>
          <a:xfrm>
            <a:off x="512158" y="1202635"/>
            <a:ext cx="1978631" cy="2346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产品目录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F63562B-E688-4540-892A-5EAC944D18D2}"/>
              </a:ext>
            </a:extLst>
          </p:cNvPr>
          <p:cNvSpPr/>
          <p:nvPr/>
        </p:nvSpPr>
        <p:spPr>
          <a:xfrm>
            <a:off x="795884" y="1271475"/>
            <a:ext cx="133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品牌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48C0079-C61D-470E-9469-CB0AD90E9493}"/>
              </a:ext>
            </a:extLst>
          </p:cNvPr>
          <p:cNvSpPr/>
          <p:nvPr/>
        </p:nvSpPr>
        <p:spPr>
          <a:xfrm>
            <a:off x="696252" y="1730868"/>
            <a:ext cx="1575477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国际标准分类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1C74146-16EB-443E-A5B5-09C161C0A81B}"/>
              </a:ext>
            </a:extLst>
          </p:cNvPr>
          <p:cNvSpPr/>
          <p:nvPr/>
        </p:nvSpPr>
        <p:spPr>
          <a:xfrm>
            <a:off x="795884" y="2258119"/>
            <a:ext cx="133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吨位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2E16119-A537-45C7-99BF-EC2F7E7EF857}"/>
              </a:ext>
            </a:extLst>
          </p:cNvPr>
          <p:cNvSpPr/>
          <p:nvPr/>
        </p:nvSpPr>
        <p:spPr>
          <a:xfrm>
            <a:off x="795884" y="2751442"/>
            <a:ext cx="133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车型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388696C-3211-47C1-A77D-1518D1CDE6BB}"/>
              </a:ext>
            </a:extLst>
          </p:cNvPr>
          <p:cNvSpPr/>
          <p:nvPr/>
        </p:nvSpPr>
        <p:spPr>
          <a:xfrm>
            <a:off x="2894430" y="1282712"/>
            <a:ext cx="1224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服务结构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68847ED-3F35-4B47-86B3-460F2E2FA251}"/>
              </a:ext>
            </a:extLst>
          </p:cNvPr>
          <p:cNvSpPr/>
          <p:nvPr/>
        </p:nvSpPr>
        <p:spPr>
          <a:xfrm>
            <a:off x="2894430" y="1838248"/>
            <a:ext cx="1224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配件清单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014B245-4B14-446A-9664-3C3D99F2F910}"/>
              </a:ext>
            </a:extLst>
          </p:cNvPr>
          <p:cNvSpPr/>
          <p:nvPr/>
        </p:nvSpPr>
        <p:spPr>
          <a:xfrm>
            <a:off x="2894430" y="2393783"/>
            <a:ext cx="1224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prstClr val="white"/>
                </a:solidFill>
                <a:latin typeface="微软雅黑"/>
                <a:ea typeface="微软雅黑"/>
              </a:rPr>
              <a:t>配件插图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B169125-A5E1-4369-AABB-C08A1972CCE0}"/>
              </a:ext>
            </a:extLst>
          </p:cNvPr>
          <p:cNvSpPr/>
          <p:nvPr/>
        </p:nvSpPr>
        <p:spPr>
          <a:xfrm>
            <a:off x="4372436" y="1847871"/>
            <a:ext cx="1224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服务手册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BAB4D8D-5FF6-418A-9837-2C0E84E6D72E}"/>
              </a:ext>
            </a:extLst>
          </p:cNvPr>
          <p:cNvSpPr/>
          <p:nvPr/>
        </p:nvSpPr>
        <p:spPr>
          <a:xfrm>
            <a:off x="4859021" y="5388359"/>
            <a:ext cx="1224000" cy="7185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服务视频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8870CFB-F92E-4646-A10C-921EE27EDA2C}"/>
              </a:ext>
            </a:extLst>
          </p:cNvPr>
          <p:cNvSpPr/>
          <p:nvPr/>
        </p:nvSpPr>
        <p:spPr>
          <a:xfrm>
            <a:off x="5974822" y="1282712"/>
            <a:ext cx="1224000" cy="15214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物料关系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28B36E5-5055-45A6-98BA-A280C79315DD}"/>
              </a:ext>
            </a:extLst>
          </p:cNvPr>
          <p:cNvSpPr/>
          <p:nvPr/>
        </p:nvSpPr>
        <p:spPr>
          <a:xfrm>
            <a:off x="7535200" y="1202634"/>
            <a:ext cx="1800000" cy="2346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用户访问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9DFF0CD-203C-4ADD-9FB0-A93DCDA2B1AA}"/>
              </a:ext>
            </a:extLst>
          </p:cNvPr>
          <p:cNvSpPr/>
          <p:nvPr/>
        </p:nvSpPr>
        <p:spPr>
          <a:xfrm>
            <a:off x="9473667" y="1191548"/>
            <a:ext cx="1800000" cy="2362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基础功能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AE4568AF-1F1A-4CA3-9149-36BA149E9019}"/>
              </a:ext>
            </a:extLst>
          </p:cNvPr>
          <p:cNvSpPr/>
          <p:nvPr/>
        </p:nvSpPr>
        <p:spPr>
          <a:xfrm>
            <a:off x="7807473" y="1267247"/>
            <a:ext cx="1332000" cy="72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产品目录</a:t>
            </a:r>
            <a:br>
              <a:rPr lang="en-US" altLang="zh-CN" dirty="0">
                <a:solidFill>
                  <a:prstClr val="white"/>
                </a:solidFill>
                <a:latin typeface="微软雅黑"/>
                <a:ea typeface="微软雅黑"/>
              </a:rPr>
            </a:b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导航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EFE88DC-5B11-4204-B371-24717B03B290}"/>
              </a:ext>
            </a:extLst>
          </p:cNvPr>
          <p:cNvSpPr/>
          <p:nvPr/>
        </p:nvSpPr>
        <p:spPr>
          <a:xfrm>
            <a:off x="7807473" y="2045698"/>
            <a:ext cx="133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VIN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搜索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DECE451-B064-4D0A-AA7E-B829AD355C80}"/>
              </a:ext>
            </a:extLst>
          </p:cNvPr>
          <p:cNvSpPr/>
          <p:nvPr/>
        </p:nvSpPr>
        <p:spPr>
          <a:xfrm>
            <a:off x="9727673" y="2613891"/>
            <a:ext cx="133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用户</a:t>
            </a: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管理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886069C-1DED-44A9-9C64-EE643DAF86F3}"/>
              </a:ext>
            </a:extLst>
          </p:cNvPr>
          <p:cNvSpPr/>
          <p:nvPr/>
        </p:nvSpPr>
        <p:spPr>
          <a:xfrm>
            <a:off x="9727673" y="2167587"/>
            <a:ext cx="133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角色管理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4DA2F7A-7BEB-4C5D-A5BD-B26E743D406C}"/>
              </a:ext>
            </a:extLst>
          </p:cNvPr>
          <p:cNvSpPr/>
          <p:nvPr/>
        </p:nvSpPr>
        <p:spPr>
          <a:xfrm>
            <a:off x="9727673" y="1274979"/>
            <a:ext cx="133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中英双语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353909B-5D9B-4692-B59F-0A51377DAB32}"/>
              </a:ext>
            </a:extLst>
          </p:cNvPr>
          <p:cNvSpPr/>
          <p:nvPr/>
        </p:nvSpPr>
        <p:spPr>
          <a:xfrm>
            <a:off x="9727673" y="1721283"/>
            <a:ext cx="133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权限管理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A2B326-CA21-BFA0-17D3-C34FB873B67A}"/>
              </a:ext>
            </a:extLst>
          </p:cNvPr>
          <p:cNvSpPr/>
          <p:nvPr/>
        </p:nvSpPr>
        <p:spPr>
          <a:xfrm>
            <a:off x="6082915" y="1634979"/>
            <a:ext cx="1000902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替换件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CCFF3A-E577-E3F0-8C2F-3665890AE1E0}"/>
              </a:ext>
            </a:extLst>
          </p:cNvPr>
          <p:cNvSpPr/>
          <p:nvPr/>
        </p:nvSpPr>
        <p:spPr>
          <a:xfrm>
            <a:off x="6090362" y="2022094"/>
            <a:ext cx="1000902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取代件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63CFE10-8641-1F60-17EF-26A36756D8B9}"/>
              </a:ext>
            </a:extLst>
          </p:cNvPr>
          <p:cNvSpPr/>
          <p:nvPr/>
        </p:nvSpPr>
        <p:spPr>
          <a:xfrm>
            <a:off x="6097406" y="2413162"/>
            <a:ext cx="1000902" cy="36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相关件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3588C13-C6EC-4FF7-97AB-5F4D4FD3DD18}"/>
              </a:ext>
            </a:extLst>
          </p:cNvPr>
          <p:cNvSpPr/>
          <p:nvPr/>
        </p:nvSpPr>
        <p:spPr>
          <a:xfrm>
            <a:off x="8325437" y="4484683"/>
            <a:ext cx="1224000" cy="72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维修记录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箭头: 上 3">
            <a:extLst>
              <a:ext uri="{FF2B5EF4-FFF2-40B4-BE49-F238E27FC236}">
                <a16:creationId xmlns:a16="http://schemas.microsoft.com/office/drawing/2014/main" id="{61B64FD7-E580-499F-B363-866E20B2D795}"/>
              </a:ext>
            </a:extLst>
          </p:cNvPr>
          <p:cNvSpPr/>
          <p:nvPr/>
        </p:nvSpPr>
        <p:spPr>
          <a:xfrm>
            <a:off x="2894430" y="4005072"/>
            <a:ext cx="238914" cy="385675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8" name="箭头: 上 47">
            <a:extLst>
              <a:ext uri="{FF2B5EF4-FFF2-40B4-BE49-F238E27FC236}">
                <a16:creationId xmlns:a16="http://schemas.microsoft.com/office/drawing/2014/main" id="{8C1CECFA-88E5-447F-B919-D584B7E6458A}"/>
              </a:ext>
            </a:extLst>
          </p:cNvPr>
          <p:cNvSpPr/>
          <p:nvPr/>
        </p:nvSpPr>
        <p:spPr>
          <a:xfrm>
            <a:off x="8819744" y="4005072"/>
            <a:ext cx="238914" cy="385675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63F71D2-FF2F-4F5E-A608-24FCCA573C81}"/>
              </a:ext>
            </a:extLst>
          </p:cNvPr>
          <p:cNvSpPr/>
          <p:nvPr/>
        </p:nvSpPr>
        <p:spPr>
          <a:xfrm>
            <a:off x="7807473" y="2834321"/>
            <a:ext cx="133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/>
                <a:ea typeface="微软雅黑"/>
              </a:rPr>
              <a:t>服务手册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F23B57-07B8-7167-8DD4-BCA9A086B120}"/>
              </a:ext>
            </a:extLst>
          </p:cNvPr>
          <p:cNvSpPr/>
          <p:nvPr/>
        </p:nvSpPr>
        <p:spPr>
          <a:xfrm>
            <a:off x="4372436" y="2413162"/>
            <a:ext cx="1224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配件图册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55584E-A041-73D8-DF0F-3926A0899E35}"/>
              </a:ext>
            </a:extLst>
          </p:cNvPr>
          <p:cNvSpPr/>
          <p:nvPr/>
        </p:nvSpPr>
        <p:spPr>
          <a:xfrm>
            <a:off x="4372436" y="1282579"/>
            <a:ext cx="1224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服务视频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A89EE9-CEA0-51E6-28EB-C35EAE37FEC0}"/>
              </a:ext>
            </a:extLst>
          </p:cNvPr>
          <p:cNvSpPr/>
          <p:nvPr/>
        </p:nvSpPr>
        <p:spPr>
          <a:xfrm>
            <a:off x="7815142" y="2441500"/>
            <a:ext cx="1332000" cy="360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配件反查</a:t>
            </a:r>
          </a:p>
        </p:txBody>
      </p:sp>
    </p:spTree>
    <p:extLst>
      <p:ext uri="{BB962C8B-B14F-4D97-AF65-F5344CB8AC3E}">
        <p14:creationId xmlns:p14="http://schemas.microsoft.com/office/powerpoint/2010/main" val="92091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13073-5D81-B496-4CE4-83B5ABAE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产品目录管理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6E8DF7-AE9D-938B-2A37-7D9FB8B1E3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通过产品目录结构，给</a:t>
            </a:r>
            <a:r>
              <a:rPr lang="en-US" altLang="zh-CN" dirty="0"/>
              <a:t>EPC</a:t>
            </a:r>
            <a:r>
              <a:rPr lang="zh-CN" altLang="en-US" dirty="0"/>
              <a:t>用户提供分级导航，浏览产品的功能；</a:t>
            </a:r>
            <a:endParaRPr lang="en-US" altLang="zh-CN" dirty="0"/>
          </a:p>
          <a:p>
            <a:r>
              <a:rPr lang="zh-CN" altLang="en-US" dirty="0"/>
              <a:t>合力定义产品目录管理规范和数据规范（建议）；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8EBE3D-ABB4-4EAA-9944-DAB8094D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9" y="2234004"/>
            <a:ext cx="3603048" cy="41578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838495D-5476-4DC2-876F-D1FC19680D91}"/>
              </a:ext>
            </a:extLst>
          </p:cNvPr>
          <p:cNvSpPr/>
          <p:nvPr/>
        </p:nvSpPr>
        <p:spPr>
          <a:xfrm>
            <a:off x="373599" y="6391836"/>
            <a:ext cx="2697592" cy="3903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合力官网方产品目录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FC4F32-99A3-4095-8CAF-20256A0C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48" y="2234004"/>
            <a:ext cx="6752572" cy="33711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1134902-C34C-4F30-9D67-F144F1805795}"/>
              </a:ext>
            </a:extLst>
          </p:cNvPr>
          <p:cNvSpPr/>
          <p:nvPr/>
        </p:nvSpPr>
        <p:spPr>
          <a:xfrm>
            <a:off x="4767248" y="2234003"/>
            <a:ext cx="1703000" cy="4513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国际行业案例</a:t>
            </a:r>
          </a:p>
        </p:txBody>
      </p:sp>
    </p:spTree>
    <p:extLst>
      <p:ext uri="{BB962C8B-B14F-4D97-AF65-F5344CB8AC3E}">
        <p14:creationId xmlns:p14="http://schemas.microsoft.com/office/powerpoint/2010/main" val="308736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35974-88F7-02F4-E724-CDD5B0A0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产品目录管理</a:t>
            </a:r>
            <a:r>
              <a:rPr lang="en-US" altLang="zh-CN" dirty="0"/>
              <a:t>-</a:t>
            </a:r>
            <a:r>
              <a:rPr lang="zh-CN" altLang="en-US" dirty="0"/>
              <a:t>用户界面案例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5820E4-5AEF-644E-DDFA-52E6F251FE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未来合力</a:t>
            </a:r>
            <a:r>
              <a:rPr lang="en-US" altLang="zh-CN" dirty="0"/>
              <a:t>EPC</a:t>
            </a:r>
            <a:r>
              <a:rPr lang="zh-CN" altLang="en-US" dirty="0"/>
              <a:t>产品目录示例</a:t>
            </a:r>
            <a:r>
              <a:rPr lang="en-US" altLang="zh-CN" dirty="0"/>
              <a:t>—</a:t>
            </a:r>
            <a:r>
              <a:rPr lang="zh-CN" altLang="en-US" dirty="0"/>
              <a:t>品牌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1029B7-0220-C8C3-A8E5-7EB81785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9" y="1616765"/>
            <a:ext cx="9182806" cy="46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229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B4041-A55C-58C8-F8F6-51E59FEE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产品目录管理</a:t>
            </a:r>
            <a:r>
              <a:rPr lang="en-US" altLang="zh-CN" dirty="0"/>
              <a:t>-</a:t>
            </a:r>
            <a:r>
              <a:rPr lang="zh-CN" altLang="en-US" dirty="0"/>
              <a:t>用户界面案例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4C42A-810D-3A96-DAA0-C4023565BD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未来合力</a:t>
            </a:r>
            <a:r>
              <a:rPr lang="en-US" altLang="zh-CN" dirty="0"/>
              <a:t>EPC</a:t>
            </a:r>
            <a:r>
              <a:rPr lang="zh-CN" altLang="en-US" dirty="0"/>
              <a:t>产品目录示例</a:t>
            </a:r>
            <a:r>
              <a:rPr lang="en-US" altLang="zh-CN" dirty="0"/>
              <a:t>—</a:t>
            </a:r>
            <a:r>
              <a:rPr lang="zh-CN" altLang="en-US" dirty="0"/>
              <a:t>国际标准分类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8662C3-6562-8C2F-DA31-F3936B952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8"/>
          <a:stretch/>
        </p:blipFill>
        <p:spPr>
          <a:xfrm>
            <a:off x="373599" y="1688840"/>
            <a:ext cx="9352131" cy="46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3306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B4041-A55C-58C8-F8F6-51E59FEE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产品目录管理</a:t>
            </a:r>
            <a:r>
              <a:rPr lang="en-US" altLang="zh-CN" dirty="0"/>
              <a:t>-</a:t>
            </a:r>
            <a:r>
              <a:rPr lang="zh-CN" altLang="en-US" dirty="0"/>
              <a:t>用户界面案例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4C42A-810D-3A96-DAA0-C4023565BD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未来合力</a:t>
            </a:r>
            <a:r>
              <a:rPr lang="en-US" altLang="zh-CN" dirty="0"/>
              <a:t>EPC</a:t>
            </a:r>
            <a:r>
              <a:rPr lang="zh-CN" altLang="en-US" dirty="0"/>
              <a:t>产品目录示例</a:t>
            </a:r>
            <a:r>
              <a:rPr lang="en-US" altLang="zh-CN" dirty="0"/>
              <a:t>—</a:t>
            </a:r>
            <a:r>
              <a:rPr lang="zh-CN" altLang="en-US" dirty="0"/>
              <a:t>吨位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CE92B3-9D91-DBDE-C59A-E326C4E3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1" y="1653451"/>
            <a:ext cx="8287221" cy="46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590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B4041-A55C-58C8-F8F6-51E59FEE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00" y="332740"/>
            <a:ext cx="10008000" cy="521970"/>
          </a:xfrm>
        </p:spPr>
        <p:txBody>
          <a:bodyPr/>
          <a:lstStyle/>
          <a:p>
            <a:r>
              <a:rPr lang="zh-CN" altLang="en-US" dirty="0"/>
              <a:t>产品目录管理</a:t>
            </a:r>
            <a:r>
              <a:rPr lang="en-US" altLang="zh-CN" dirty="0"/>
              <a:t>-</a:t>
            </a:r>
            <a:r>
              <a:rPr lang="zh-CN" altLang="en-US" dirty="0"/>
              <a:t>用户界面案例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4C42A-810D-3A96-DAA0-C4023565B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3599" y="1163151"/>
            <a:ext cx="11146221" cy="5310589"/>
          </a:xfrm>
        </p:spPr>
        <p:txBody>
          <a:bodyPr/>
          <a:lstStyle/>
          <a:p>
            <a:r>
              <a:rPr lang="zh-CN" altLang="en-US" dirty="0"/>
              <a:t>未来合力</a:t>
            </a:r>
            <a:r>
              <a:rPr lang="en-US" altLang="zh-CN" dirty="0"/>
              <a:t>EPC</a:t>
            </a:r>
            <a:r>
              <a:rPr lang="zh-CN" altLang="en-US" dirty="0"/>
              <a:t>产品目录示例</a:t>
            </a:r>
            <a:r>
              <a:rPr lang="en-US" altLang="zh-CN" dirty="0"/>
              <a:t>—</a:t>
            </a:r>
            <a:r>
              <a:rPr lang="zh-CN" altLang="en-US" dirty="0"/>
              <a:t>车型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E0AB58-3FE7-6477-1DBC-F2826E7B0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"/>
          <a:stretch/>
        </p:blipFill>
        <p:spPr>
          <a:xfrm>
            <a:off x="373063" y="1625789"/>
            <a:ext cx="8413678" cy="46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83854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a6c6d71-4510-42f1-9680-e3a47d93d205"/>
  <p:tag name="COMMONDATA" val="eyJoZGlkIjoiOWIwMzNlYjM4NmM1MzBmN2IwMGVkODFhOGMxN2QxOW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96_9"/>
  <p:tag name="KSO_WM_TEMPLATE_SUBCATEGORY" val="17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2696"/>
  <p:tag name="KSO_WM_SLIDE_LAYOUT" val="a_b_e"/>
  <p:tag name="KSO_WM_SLIDE_LAYOUT_CNT" val="1_1_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C00000"/>
        </a:solidFill>
      </a:spPr>
      <a:bodyPr wrap="square" rtlCol="0">
        <a:spAutoFit/>
      </a:bodyPr>
      <a:lstStyle>
        <a:defPPr algn="l">
          <a:buClrTx/>
          <a:buSzTx/>
          <a:buFontTx/>
          <a:defRPr lang="en-US" altLang="zh-CN" sz="2800" spc="5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17556</TotalTime>
  <Words>807</Words>
  <Application>Microsoft Office PowerPoint</Application>
  <PresentationFormat>宽屏</PresentationFormat>
  <Paragraphs>176</Paragraphs>
  <Slides>32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微软雅黑</vt:lpstr>
      <vt:lpstr>Arial</vt:lpstr>
      <vt:lpstr>Calibri</vt:lpstr>
      <vt:lpstr>Office 主题​​</vt:lpstr>
      <vt:lpstr>合力后市场项目 数据模块-EPC解决方案</vt:lpstr>
      <vt:lpstr>PowerPoint 演示文稿</vt:lpstr>
      <vt:lpstr>PowerPoint 演示文稿</vt:lpstr>
      <vt:lpstr>EPC系统业务架构图</vt:lpstr>
      <vt:lpstr>产品目录管理</vt:lpstr>
      <vt:lpstr>产品目录管理-用户界面案例</vt:lpstr>
      <vt:lpstr>产品目录管理-用户界面案例</vt:lpstr>
      <vt:lpstr>产品目录管理-用户界面案例</vt:lpstr>
      <vt:lpstr>产品目录管理-用户界面案例</vt:lpstr>
      <vt:lpstr>产品目录管理-用户界面案例</vt:lpstr>
      <vt:lpstr>车型服务结构</vt:lpstr>
      <vt:lpstr>车型服务结构搜索</vt:lpstr>
      <vt:lpstr>配件部件搜索</vt:lpstr>
      <vt:lpstr>配件清单</vt:lpstr>
      <vt:lpstr>配件插图</vt:lpstr>
      <vt:lpstr>配件服务动画（支持3D动画模式和视频模式）</vt:lpstr>
      <vt:lpstr>配件服务3D动画或服务视频</vt:lpstr>
      <vt:lpstr>服务手册</vt:lpstr>
      <vt:lpstr>图册下载</vt:lpstr>
      <vt:lpstr>配件备注信息</vt:lpstr>
      <vt:lpstr>替换件和取代件管理</vt:lpstr>
      <vt:lpstr>相关件管理</vt:lpstr>
      <vt:lpstr>链接商品信息</vt:lpstr>
      <vt:lpstr>配件反查</vt:lpstr>
      <vt:lpstr>问题反馈</vt:lpstr>
      <vt:lpstr>问题反馈</vt:lpstr>
      <vt:lpstr>中英双语</vt:lpstr>
      <vt:lpstr>多端适配</vt:lpstr>
      <vt:lpstr>搜索统计</vt:lpstr>
      <vt:lpstr>PowerPoint 演示文稿</vt:lpstr>
      <vt:lpstr>未来使用场景示例（EPC部分）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FRANK CHEN</dc:creator>
  <cp:lastModifiedBy>zhang dang</cp:lastModifiedBy>
  <cp:revision>2726</cp:revision>
  <dcterms:created xsi:type="dcterms:W3CDTF">2019-01-14T05:03:00Z</dcterms:created>
  <dcterms:modified xsi:type="dcterms:W3CDTF">2023-08-18T09:50:03Z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2052-11.8.2.11813</vt:lpwstr>
  </property>
  <property fmtid="{D5CDD505-2E9C-101B-9397-08002B2CF9AE}" pid="3" name="ICV">
    <vt:lpwstr>5CCD00BB1BE14B699EE4EB69FB1AE261</vt:lpwstr>
  </property>
</Properties>
</file>